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eg"/>
  <Default Extension="jpg" ContentType="image/jpg"/>
  <Default Extension="svg" ContentType="image/svg+xml"/>
  <Default Extension="png" ContentType="image/png"/>
  <Default Extension="gif" ContentType="image/gif"/>
  <Default Extension="m4v" ContentType="video/mp4"/>
  <Default Extension="mp4" ContentType="video/mp4"/>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notesMasters/notesMaster1.xml" ContentType="application/vnd.openxmlformats-officedocument.presentationml.notesMaster+xml"/>
  <Override PartName="/ppt/slideMasters/slideMaster1.xml" ContentType="application/vnd.openxmlformats-officedocument.presentationml.slideMaster+xml"/>
  <Override PartName="/ppt/slides/slide1.xml" ContentType="application/vnd.openxmlformats-officedocument.presentationml.slide+xml"/>
  <Override PartName="/ppt/slideMasters/slideMaster2.xml" ContentType="application/vnd.openxmlformats-officedocument.presentationml.slideMaster+xml"/>
  <Override PartName="/ppt/slides/slide2.xml" ContentType="application/vnd.openxmlformats-officedocument.presentationml.slide+xml"/>
  <Override PartName="/ppt/slideMasters/slideMaster3.xml" ContentType="application/vnd.openxmlformats-officedocument.presentationml.slideMaster+xml"/>
  <Override PartName="/ppt/slides/slide3.xml" ContentType="application/vnd.openxmlformats-officedocument.presentationml.slide+xml"/>
  <Override PartName="/ppt/slideMasters/slideMaster4.xml" ContentType="application/vnd.openxmlformats-officedocument.presentationml.slideMaster+xml"/>
  <Override PartName="/ppt/slides/slide4.xml" ContentType="application/vnd.openxmlformats-officedocument.presentationml.slide+xml"/>
  <Override PartName="/ppt/slideMasters/slideMaster5.xml" ContentType="application/vnd.openxmlformats-officedocument.presentationml.slideMaster+xml"/>
  <Override PartName="/ppt/slides/slide5.xml" ContentType="application/vnd.openxmlformats-officedocument.presentationml.slide+xml"/>
  <Override PartName="/ppt/slideMasters/slideMaster6.xml" ContentType="application/vnd.openxmlformats-officedocument.presentationml.slideMaster+xml"/>
  <Override PartName="/ppt/slides/slide6.xml" ContentType="application/vnd.openxmlformats-officedocument.presentationml.slide+xml"/>
  <Override PartName="/ppt/slideMasters/slideMaster7.xml" ContentType="application/vnd.openxmlformats-officedocument.presentationml.slideMaster+xml"/>
  <Override PartName="/ppt/slides/slide7.xml" ContentType="application/vnd.openxmlformats-officedocument.presentationml.slide+xml"/>
  <Override PartName="/ppt/slideMasters/slideMaster8.xml" ContentType="application/vnd.openxmlformats-officedocument.presentationml.slideMaster+xml"/>
  <Override PartName="/ppt/slides/slide8.xml" ContentType="application/vnd.openxmlformats-officedocument.presentationml.slide+xml"/>
  <Override PartName="/ppt/slideMasters/slideMaster9.xml" ContentType="application/vnd.openxmlformats-officedocument.presentationml.slideMaster+xml"/>
  <Override PartName="/ppt/slides/slide9.xml" ContentType="application/vnd.openxmlformats-officedocument.presentationml.slide+xml"/>
  <Override PartName="/ppt/slideMasters/slideMaster10.xml" ContentType="application/vnd.openxmlformats-officedocument.presentationml.slideMaster+xml"/>
  <Override PartName="/ppt/slides/slide10.xml" ContentType="application/vnd.openxmlformats-officedocument.presentationml.slide+xml"/>
  <Override PartName="/ppt/slideMasters/slideMaster11.xml" ContentType="application/vnd.openxmlformats-officedocument.presentationml.slideMaster+xml"/>
  <Override PartName="/ppt/slides/slide11.xml" ContentType="application/vnd.openxmlformats-officedocument.presentationml.slide+xml"/>
  <Override PartName="/ppt/slideMasters/slideMaster12.xml" ContentType="application/vnd.openxmlformats-officedocument.presentationml.slideMaster+xml"/>
  <Override PartName="/ppt/slides/slide12.xml" ContentType="application/vnd.openxmlformats-officedocument.presentationml.slide+xml"/>
  <Override PartName="/ppt/slideMasters/slideMaster13.xml" ContentType="application/vnd.openxmlformats-officedocument.presentationml.slideMaster+xml"/>
  <Override PartName="/ppt/slides/slide13.xml" ContentType="application/vnd.openxmlformats-officedocument.presentationml.slide+xml"/>
  <Override PartName="/ppt/slideMasters/slideMaster14.xml" ContentType="application/vnd.openxmlformats-officedocument.presentationml.slideMaster+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
		<Relationship Id="rId1" Type="http://schemas.openxmlformats.org/officeDocument/2006/relationships/extended-properties" Target="docProps/app.xml"/>
		<Relationship Id="rId2" Type="http://schemas.openxmlformats.org/package/2006/relationships/metadata/core-properties" Target="docProps/core.xml"/>
		<Relationship Id="rId3"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Lst>
  <p:notesMasterIdLst>
    <p:notesMasterId r:id="rId16"/>
  </p:notesMasterIdLst>
  <p:sldSz cx="12192000" cy="6858000"/>
  <p:notesSz cx="6858000" cy="12192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136" d="100"/>
          <a:sy n="136" d="100"/>
        </p:scale>
        <p:origin x="216"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notesMaster" Target="notesMasters/notesMaster1.xml"/><Relationship Id="rId17" Type="http://schemas.openxmlformats.org/officeDocument/2006/relationships/presProps" Target="presProps.xml"/><Relationship Id="rId18" Type="http://schemas.openxmlformats.org/officeDocument/2006/relationships/viewProps" Target="viewProps.xml"/><Relationship Id="rId19" Type="http://schemas.openxmlformats.org/officeDocument/2006/relationships/theme" Target="theme/theme1.xml"/><Relationship Id="rId20" Type="http://schemas.openxmlformats.org/officeDocument/2006/relationships/tableStyles" Target="tableStyles.xml"/></Relationships>
</file>

<file path=ppt/notesMasters/_rels/notesMaster1.xml.rels><?xml version="1.0" encoding="UTF-8" standalone="yes"?>
<Relationships xmlns="http://schemas.openxmlformats.org/package/2006/relationships">
		<Relationship Id="rId1" Type="http://schemas.openxmlformats.org/officeDocument/2006/relationships/theme" Target="../theme/theme1.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82F153-3F37-0F45-9E97-73ACFA13230C}" type="datetimeFigureOut">
              <a:rPr lang="en-US"/>
              <a:t>7/23/19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5E9CC1-C706-0F49-92D6-E571CC5EEA8F}" type="slidenum">
              <a:rPr lang="en-US"/>
              <a:t>‹#›</a:t>
            </a:fld>
            <a:endParaRPr lang="en-US"/>
          </a:p>
        </p:txBody>
      </p:sp>
    </p:spTree>
    <p:extLst>
      <p:ext uri="{BB962C8B-B14F-4D97-AF65-F5344CB8AC3E}">
        <p14:creationId xmlns:p14="http://schemas.microsoft.com/office/powerpoint/2010/main" val="1024086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xml"/>
		</Relationships>
</file>

<file path=ppt/notesSlides/_rels/notesSlide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xml"/>
		</Relationships>
</file>

<file path=ppt/notesSlides/_rels/notesSlide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xml"/>
		</Relationships>
</file>

<file path=ppt/notesSlides/_rels/notesSlide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4.xml"/>
		</Relationships>
</file>

<file path=ppt/notesSlides/_rels/notesSlide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5.xml"/>
		</Relationships>
</file>

<file path=ppt/notesSlides/_rels/notesSlide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6.xml"/>
		</Relationships>
</file>

<file path=ppt/notesSlides/_rels/notesSlide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7.xml"/>
		</Relationships>
</file>

<file path=ppt/notesSlides/_rels/notesSlide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8.xml"/>
		</Relationships>
</file>

<file path=ppt/notesSlides/_rels/notesSlide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9.xml"/>
		</Relationships>
</file>

<file path=ppt/notesSlides/_rels/notesSlide1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0.xml"/>
		</Relationships>
</file>

<file path=ppt/notesSlides/_rels/notesSlide1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1.xml"/>
		</Relationships>
</file>

<file path=ppt/notesSlides/_rels/notesSlide1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2.xml"/>
		</Relationships>
</file>

<file path=ppt/notesSlides/_rels/notesSlide1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3.xml"/>
		</Relationships>
</file>

<file path=ppt/notesSlides/_rels/notesSlide1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4.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Title slide. Worked example is the fully synthetic Tropic Ridge Wind Farm, shareable outside the firm.</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system turns a risk register and base estimate into a probability distribution of total outturn cost. Headline output is the P-level cost and the contingency to reach it. The schedule arm forecasts the finish date and can be sampled jointly with cost.</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Plain-English framing: define ranges, run 30,000+ scenarios, read the curve. No statistics background needed.</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Side-by-side: what a single-point estimate cannot tell you versus what the simulation adds.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Layer 1 covers continuous estimate uncertainty; Layer 2 covers discrete register events. The layers interact, so they are simulated together in one run.</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Three behaviours make the model realistic: correlated groups, event chaining with input-driven thresholds and multipliers, and binomial seasonal recurrence. Opportunities enter as negative impacts.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register is the single source of truth. Probabilities, distributions, correlation groups, ownership and include flags are all register fields.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Cost contingency S-curve from the production run (seed 42, 100k iterations). Read the contingency at any confidence level: P50 3.73M, P80 5.41M, P90 6.44M, on the 50M capex. Steep rise then a thin right tail.</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Left: whole-project cost contingency P-bands from the production run (P80 5.41M, 10.8% of the 50M capex). Right: engine tornado ranking risks by mean EMV, led by WTG delivery and crane mobilisation. Owner and EPC views come from filtering the same run by owner; shared risks split 50/50 and count once at whole-project level.</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Bridge from a hand-checkable EMV to the simulated mean and on to the P80 and P90. No dollar values shown; the shape of the bridge is the message.</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Contingency is read off the curve: pick a P-level, read the cost, subtract the P50. The choice of P-level is commercial; the model prices each option.</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integrated engine jointly samples cost and the Stage 3 schedule: 10 dual-coded risks share one severity draw per iteration. Joint P80 is 6.84M (13.7% of capex), which is 0.45M below the naive cost-P80-plus-schedule-P80 sum of 7.29M because the P80 of a sum is not the sum of P80s. This is the bridge to the companion schedule deck.</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Four trust mechanisms: single-run inspection, full configuration disclosure, seeded reproducibility with run fingerprints, and an automated test suite gating every change.</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Summary: one curve gives the range, the contingency and the ranked risks; behaviour is register-driven; everything is auditable. Companion schedule deck covers the date arm.</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image" Target="../media/image-8-1.png"/><Relationship Id="rId2" Type="http://schemas.openxmlformats.org/officeDocument/2006/relationships/slideLayout" Target="../slideLayouts/slideLayout1.xml"/><Relationship Id="rId3"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image" Target="../media/image-9-1.png"/><Relationship Id="rId2" Type="http://schemas.openxmlformats.org/officeDocument/2006/relationships/slideLayout" Target="../slideLayouts/slideLayout1.xml"/><Relationship Id="rId3"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solidFill>
          <a:srgbClr val="1A2332"/>
        </a:solidFill>
      </p:bgPr>
    </p:bg>
    <p:spTree>
      <p:nvGrpSpPr>
        <p:cNvPr id="1" name=""/>
        <p:cNvGrpSpPr/>
        <p:nvPr/>
      </p:nvGrpSpPr>
      <p:grpSpPr>
        <a:xfrm>
          <a:off x="0" y="0"/>
          <a:ext cx="0" cy="0"/>
          <a:chOff x="0" y="0"/>
          <a:chExt cx="0" cy="0"/>
        </a:xfrm>
      </p:grpSpPr>
      <p:sp>
        <p:nvSpPr>
          <p:cNvPr id="2" name="Text 0"/>
          <p:cNvSpPr/>
          <p:nvPr/>
        </p:nvSpPr>
        <p:spPr>
          <a:xfrm>
            <a:off x="822960" y="1828800"/>
            <a:ext cx="10058400" cy="320040"/>
          </a:xfrm>
          <a:prstGeom prst="rect">
            <a:avLst/>
          </a:prstGeom>
          <a:noFill/>
          <a:ln/>
        </p:spPr>
        <p:txBody>
          <a:bodyPr wrap="square" lIns="0" tIns="0" rIns="0" bIns="0" rtlCol="0" anchor="ctr"/>
          <a:lstStyle/>
          <a:p>
            <a:pPr indent="0" marL="0">
              <a:buNone/>
            </a:pPr>
            <a:r>
              <a:rPr lang="en-US" sz="1200" b="1" spc="400" kern="0" dirty="0">
                <a:solidFill>
                  <a:srgbClr val="9DB2CC"/>
                </a:solidFill>
                <a:latin typeface="Segoe UI" pitchFamily="34" charset="0"/>
                <a:ea typeface="Segoe UI" pitchFamily="34" charset="-122"/>
                <a:cs typeface="Segoe UI" pitchFamily="34" charset="-120"/>
              </a:rPr>
              <a:t>MONTE CARLO COST RISK ANALYSIS</a:t>
            </a:r>
            <a:endParaRPr lang="en-US" sz="1200" dirty="0"/>
          </a:p>
        </p:txBody>
      </p:sp>
      <p:sp>
        <p:nvSpPr>
          <p:cNvPr id="3" name="Text 1"/>
          <p:cNvSpPr/>
          <p:nvPr/>
        </p:nvSpPr>
        <p:spPr>
          <a:xfrm>
            <a:off x="822960" y="2212848"/>
            <a:ext cx="10515600" cy="777240"/>
          </a:xfrm>
          <a:prstGeom prst="rect">
            <a:avLst/>
          </a:prstGeom>
          <a:noFill/>
          <a:ln/>
        </p:spPr>
        <p:txBody>
          <a:bodyPr wrap="square" lIns="0" tIns="0" rIns="0" bIns="0" rtlCol="0" anchor="ctr"/>
          <a:lstStyle/>
          <a:p>
            <a:pPr indent="0" marL="0">
              <a:buNone/>
            </a:pPr>
            <a:r>
              <a:rPr lang="en-US" sz="4000" b="1" dirty="0">
                <a:solidFill>
                  <a:srgbClr val="FFFFFF"/>
                </a:solidFill>
                <a:latin typeface="Segoe UI" pitchFamily="34" charset="0"/>
                <a:ea typeface="Segoe UI" pitchFamily="34" charset="-122"/>
                <a:cs typeface="Segoe UI" pitchFamily="34" charset="-120"/>
              </a:rPr>
              <a:t>Cost Risk &amp; Contingency</a:t>
            </a:r>
            <a:endParaRPr lang="en-US" sz="4000" dirty="0"/>
          </a:p>
        </p:txBody>
      </p:sp>
      <p:sp>
        <p:nvSpPr>
          <p:cNvPr id="4" name="Text 2"/>
          <p:cNvSpPr/>
          <p:nvPr/>
        </p:nvSpPr>
        <p:spPr>
          <a:xfrm>
            <a:off x="822960" y="3127248"/>
            <a:ext cx="10058400" cy="365760"/>
          </a:xfrm>
          <a:prstGeom prst="rect">
            <a:avLst/>
          </a:prstGeom>
          <a:noFill/>
          <a:ln/>
        </p:spPr>
        <p:txBody>
          <a:bodyPr wrap="square" lIns="0" tIns="0" rIns="0" bIns="0" rtlCol="0" anchor="ctr"/>
          <a:lstStyle/>
          <a:p>
            <a:pPr indent="0" marL="0">
              <a:buNone/>
            </a:pPr>
            <a:r>
              <a:rPr lang="en-US" sz="1450" dirty="0">
                <a:solidFill>
                  <a:srgbClr val="C3CBD8"/>
                </a:solidFill>
                <a:latin typeface="Segoe UI" pitchFamily="34" charset="0"/>
                <a:ea typeface="Segoe UI" pitchFamily="34" charset="-122"/>
                <a:cs typeface="Segoe UI" pitchFamily="34" charset="-120"/>
              </a:rPr>
              <a:t>From a live risk register to a realistic cost range and an evidence-based contingency.</a:t>
            </a:r>
            <a:endParaRPr lang="en-US" sz="1450" dirty="0"/>
          </a:p>
        </p:txBody>
      </p:sp>
      <p:sp>
        <p:nvSpPr>
          <p:cNvPr id="5" name="Shape 3"/>
          <p:cNvSpPr/>
          <p:nvPr/>
        </p:nvSpPr>
        <p:spPr>
          <a:xfrm>
            <a:off x="822960" y="3977640"/>
            <a:ext cx="7498080" cy="868680"/>
          </a:xfrm>
          <a:prstGeom prst="roundRect">
            <a:avLst>
              <a:gd name="adj" fmla="val 7368"/>
            </a:avLst>
          </a:prstGeom>
          <a:solidFill>
            <a:srgbClr val="232F42"/>
          </a:solidFill>
          <a:ln w="12700">
            <a:solidFill>
              <a:srgbClr val="34435C"/>
            </a:solidFill>
            <a:prstDash val="solid"/>
          </a:ln>
        </p:spPr>
      </p:sp>
      <p:sp>
        <p:nvSpPr>
          <p:cNvPr id="6" name="Text 4"/>
          <p:cNvSpPr/>
          <p:nvPr/>
        </p:nvSpPr>
        <p:spPr>
          <a:xfrm>
            <a:off x="1097280" y="3977640"/>
            <a:ext cx="7040880" cy="868680"/>
          </a:xfrm>
          <a:prstGeom prst="rect">
            <a:avLst/>
          </a:prstGeom>
          <a:noFill/>
          <a:ln/>
        </p:spPr>
        <p:txBody>
          <a:bodyPr wrap="square" lIns="0" tIns="0" rIns="0" bIns="0" rtlCol="0" anchor="ctr"/>
          <a:lstStyle/>
          <a:p>
            <a:pPr indent="0" marL="0">
              <a:buNone/>
            </a:pPr>
            <a:r>
              <a:rPr lang="en-US" sz="1050" b="1" spc="150" kern="0" dirty="0">
                <a:solidFill>
                  <a:srgbClr val="9DB2CC"/>
                </a:solidFill>
                <a:latin typeface="Segoe UI" pitchFamily="34" charset="0"/>
                <a:ea typeface="Segoe UI" pitchFamily="34" charset="-122"/>
                <a:cs typeface="Segoe UI" pitchFamily="34" charset="-120"/>
              </a:rPr>
              <a:t>Worked example    </a:t>
            </a:r>
            <a:pPr indent="0" marL="0">
              <a:buNone/>
            </a:pPr>
            <a:r>
              <a:rPr lang="en-US" sz="1200" b="1" dirty="0">
                <a:solidFill>
                  <a:srgbClr val="FFFFFF"/>
                </a:solidFill>
                <a:latin typeface="Segoe UI" pitchFamily="34" charset="0"/>
                <a:ea typeface="Segoe UI" pitchFamily="34" charset="-122"/>
                <a:cs typeface="Segoe UI" pitchFamily="34" charset="-120"/>
              </a:rPr>
              <a:t>Tropic Ridge Wind Farm</a:t>
            </a:r>
            <a:pPr indent="0" marL="0">
              <a:buNone/>
            </a:pPr>
            <a:r>
              <a:rPr lang="en-US" sz="1100" dirty="0">
                <a:solidFill>
                  <a:srgbClr val="C3CBD8"/>
                </a:solidFill>
                <a:latin typeface="Segoe UI" pitchFamily="34" charset="0"/>
                <a:ea typeface="Segoe UI" pitchFamily="34" charset="-122"/>
                <a:cs typeface="Segoe UI" pitchFamily="34" charset="-120"/>
              </a:rPr>
              <a:t> - fully illustrative data, shareable.</a:t>
            </a:r>
            <a:endParaRPr lang="en-US" sz="1050" dirty="0"/>
          </a:p>
        </p:txBody>
      </p:sp>
      <p:sp>
        <p:nvSpPr>
          <p:cNvPr id="7" name="Text 5"/>
          <p:cNvSpPr/>
          <p:nvPr/>
        </p:nvSpPr>
        <p:spPr>
          <a:xfrm>
            <a:off x="822960" y="6309360"/>
            <a:ext cx="7315200" cy="274320"/>
          </a:xfrm>
          <a:prstGeom prst="rect">
            <a:avLst/>
          </a:prstGeom>
          <a:noFill/>
          <a:ln/>
        </p:spPr>
        <p:txBody>
          <a:bodyPr wrap="square" lIns="0" tIns="0" rIns="0" bIns="0" rtlCol="0" anchor="ctr"/>
          <a:lstStyle/>
          <a:p>
            <a:pPr indent="0" marL="0">
              <a:buNone/>
            </a:pPr>
            <a:r>
              <a:rPr lang="en-US" sz="1000" dirty="0">
                <a:solidFill>
                  <a:srgbClr val="8593A8"/>
                </a:solidFill>
                <a:latin typeface="Segoe UI" pitchFamily="34" charset="0"/>
                <a:ea typeface="Segoe UI" pitchFamily="34" charset="-122"/>
                <a:cs typeface="Segoe UI" pitchFamily="34" charset="-120"/>
              </a:rPr>
              <a:t>SJP Consulting · CBL Analytics    |    July 2026</a:t>
            </a:r>
            <a:endParaRPr lang="en-US" sz="10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rgbClr val="FFFFFF"/>
        </a:solidFill>
      </p:bgPr>
    </p:bg>
    <p:spTree>
      <p:nvGrpSpPr>
        <p:cNvPr id="1" name=""/>
        <p:cNvGrpSpPr/>
        <p:nvPr/>
      </p:nvGrpSpPr>
      <p:grpSpPr>
        <a:xfrm>
          <a:off x="0" y="0"/>
          <a:ext cx="0" cy="0"/>
          <a:chOff x="0" y="0"/>
          <a:chExt cx="0" cy="0"/>
        </a:xfrm>
      </p:grpSpPr>
      <p:sp>
        <p:nvSpPr>
          <p:cNvPr id="2" name="Text 0"/>
          <p:cNvSpPr/>
          <p:nvPr/>
        </p:nvSpPr>
        <p:spPr>
          <a:xfrm>
            <a:off x="594360" y="402336"/>
            <a:ext cx="10515600" cy="274320"/>
          </a:xfrm>
          <a:prstGeom prst="rect">
            <a:avLst/>
          </a:prstGeom>
          <a:noFill/>
          <a:ln/>
        </p:spPr>
        <p:txBody>
          <a:bodyPr wrap="square" lIns="0" tIns="0" rIns="0" bIns="0" rtlCol="0" anchor="ctr"/>
          <a:lstStyle/>
          <a:p>
            <a:pPr indent="0" marL="0">
              <a:buNone/>
            </a:pPr>
            <a:r>
              <a:rPr lang="en-US" sz="1050" b="1" spc="300" kern="0" dirty="0">
                <a:solidFill>
                  <a:srgbClr val="2C4D7A"/>
                </a:solidFill>
                <a:latin typeface="Segoe UI" pitchFamily="34" charset="0"/>
                <a:ea typeface="Segoe UI" pitchFamily="34" charset="-122"/>
                <a:cs typeface="Segoe UI" pitchFamily="34" charset="-120"/>
              </a:rPr>
              <a:t>OVERVIEW</a:t>
            </a:r>
            <a:endParaRPr lang="en-US" sz="1050" dirty="0"/>
          </a:p>
        </p:txBody>
      </p:sp>
      <p:sp>
        <p:nvSpPr>
          <p:cNvPr id="3" name="Text 1"/>
          <p:cNvSpPr/>
          <p:nvPr/>
        </p:nvSpPr>
        <p:spPr>
          <a:xfrm>
            <a:off x="594360" y="676656"/>
            <a:ext cx="10881360" cy="502920"/>
          </a:xfrm>
          <a:prstGeom prst="rect">
            <a:avLst/>
          </a:prstGeom>
          <a:noFill/>
          <a:ln/>
        </p:spPr>
        <p:txBody>
          <a:bodyPr wrap="square" lIns="0" tIns="0" rIns="0" bIns="0" rtlCol="0" anchor="ctr"/>
          <a:lstStyle/>
          <a:p>
            <a:pPr indent="0" marL="0">
              <a:buNone/>
            </a:pPr>
            <a:r>
              <a:rPr lang="en-US" sz="2500" b="1" dirty="0">
                <a:solidFill>
                  <a:srgbClr val="1A2332"/>
                </a:solidFill>
                <a:latin typeface="Segoe UI" pitchFamily="34" charset="0"/>
                <a:ea typeface="Segoe UI" pitchFamily="34" charset="-122"/>
                <a:cs typeface="Segoe UI" pitchFamily="34" charset="-120"/>
              </a:rPr>
              <a:t>What the analysis does</a:t>
            </a:r>
            <a:endParaRPr lang="en-US" sz="2500" dirty="0"/>
          </a:p>
        </p:txBody>
      </p:sp>
      <p:sp>
        <p:nvSpPr>
          <p:cNvPr id="4" name="Text 2"/>
          <p:cNvSpPr/>
          <p:nvPr/>
        </p:nvSpPr>
        <p:spPr>
          <a:xfrm>
            <a:off x="594360" y="1463040"/>
            <a:ext cx="6675120" cy="1554480"/>
          </a:xfrm>
          <a:prstGeom prst="rect">
            <a:avLst/>
          </a:prstGeom>
          <a:noFill/>
          <a:ln/>
        </p:spPr>
        <p:txBody>
          <a:bodyPr wrap="square" lIns="0" tIns="0" rIns="0" bIns="0" rtlCol="0" anchor="t"/>
          <a:lstStyle/>
          <a:p>
            <a:pPr indent="0" marL="0">
              <a:lnSpc>
                <a:spcPct val="115000"/>
              </a:lnSpc>
              <a:buNone/>
            </a:pPr>
            <a:r>
              <a:rPr lang="en-US" sz="1250" dirty="0">
                <a:solidFill>
                  <a:srgbClr val="333333"/>
                </a:solidFill>
                <a:latin typeface="Segoe UI" pitchFamily="34" charset="0"/>
                <a:ea typeface="Segoe UI" pitchFamily="34" charset="-122"/>
                <a:cs typeface="Segoe UI" pitchFamily="34" charset="-120"/>
              </a:rPr>
              <a:t>A project risk register and a base estimate are turned into a probability distribution of total outturn cost. The headline is a single number: the P80 cost, the amount that covers 80% of simulated outcomes, and with it an evidence-based contingency.</a:t>
            </a:r>
            <a:endParaRPr lang="en-US" sz="1250" dirty="0"/>
          </a:p>
        </p:txBody>
      </p:sp>
      <p:sp>
        <p:nvSpPr>
          <p:cNvPr id="5" name="Text 3"/>
          <p:cNvSpPr/>
          <p:nvPr/>
        </p:nvSpPr>
        <p:spPr>
          <a:xfrm>
            <a:off x="594360" y="3063240"/>
            <a:ext cx="6675120" cy="731520"/>
          </a:xfrm>
          <a:prstGeom prst="rect">
            <a:avLst/>
          </a:prstGeom>
          <a:noFill/>
          <a:ln/>
        </p:spPr>
        <p:txBody>
          <a:bodyPr wrap="square" lIns="0" tIns="0" rIns="0" bIns="0" rtlCol="0" anchor="t"/>
          <a:lstStyle/>
          <a:p>
            <a:pPr indent="0" marL="0">
              <a:lnSpc>
                <a:spcPct val="115000"/>
              </a:lnSpc>
              <a:buNone/>
            </a:pPr>
            <a:r>
              <a:rPr lang="en-US" sz="1100" i="1" dirty="0">
                <a:solidFill>
                  <a:srgbClr val="5A6478"/>
                </a:solidFill>
                <a:latin typeface="Segoe UI" pitchFamily="34" charset="0"/>
                <a:ea typeface="Segoe UI" pitchFamily="34" charset="-122"/>
                <a:cs typeface="Segoe UI" pitchFamily="34" charset="-120"/>
              </a:rPr>
              <a:t>It quantifies cost. The schedule arm forecasts the P80 finish date, and the two can be sampled together when both matter. This is the cost arm.</a:t>
            </a:r>
            <a:endParaRPr lang="en-US" sz="1100" dirty="0"/>
          </a:p>
        </p:txBody>
      </p:sp>
      <p:sp>
        <p:nvSpPr>
          <p:cNvPr id="6" name="Shape 4"/>
          <p:cNvSpPr/>
          <p:nvPr/>
        </p:nvSpPr>
        <p:spPr>
          <a:xfrm>
            <a:off x="7635240" y="1463040"/>
            <a:ext cx="3959352" cy="2286000"/>
          </a:xfrm>
          <a:prstGeom prst="roundRect">
            <a:avLst>
              <a:gd name="adj" fmla="val 2800"/>
            </a:avLst>
          </a:prstGeom>
          <a:solidFill>
            <a:srgbClr val="1A2332"/>
          </a:solidFill>
          <a:ln/>
        </p:spPr>
      </p:sp>
      <p:sp>
        <p:nvSpPr>
          <p:cNvPr id="7" name="Text 5"/>
          <p:cNvSpPr/>
          <p:nvPr/>
        </p:nvSpPr>
        <p:spPr>
          <a:xfrm>
            <a:off x="7955280" y="1719072"/>
            <a:ext cx="3383280" cy="256032"/>
          </a:xfrm>
          <a:prstGeom prst="rect">
            <a:avLst/>
          </a:prstGeom>
          <a:noFill/>
          <a:ln/>
        </p:spPr>
        <p:txBody>
          <a:bodyPr wrap="square" lIns="0" tIns="0" rIns="0" bIns="0" rtlCol="0" anchor="ctr"/>
          <a:lstStyle/>
          <a:p>
            <a:pPr indent="0" marL="0">
              <a:buNone/>
            </a:pPr>
            <a:r>
              <a:rPr lang="en-US" sz="950" b="1" spc="250" kern="0" dirty="0">
                <a:solidFill>
                  <a:srgbClr val="9DB2CC"/>
                </a:solidFill>
                <a:latin typeface="Segoe UI" pitchFamily="34" charset="0"/>
                <a:ea typeface="Segoe UI" pitchFamily="34" charset="-122"/>
                <a:cs typeface="Segoe UI" pitchFamily="34" charset="-120"/>
              </a:rPr>
              <a:t>THE HEADLINE</a:t>
            </a:r>
            <a:endParaRPr lang="en-US" sz="950" dirty="0"/>
          </a:p>
        </p:txBody>
      </p:sp>
      <p:sp>
        <p:nvSpPr>
          <p:cNvPr id="8" name="Text 6"/>
          <p:cNvSpPr/>
          <p:nvPr/>
        </p:nvSpPr>
        <p:spPr>
          <a:xfrm>
            <a:off x="7955280" y="2011680"/>
            <a:ext cx="3383280" cy="594360"/>
          </a:xfrm>
          <a:prstGeom prst="rect">
            <a:avLst/>
          </a:prstGeom>
          <a:noFill/>
          <a:ln/>
        </p:spPr>
        <p:txBody>
          <a:bodyPr wrap="square" lIns="0" tIns="0" rIns="0" bIns="0" rtlCol="0" anchor="ctr"/>
          <a:lstStyle/>
          <a:p>
            <a:pPr indent="0" marL="0">
              <a:buNone/>
            </a:pPr>
            <a:r>
              <a:rPr lang="en-US" sz="1500" b="1" dirty="0">
                <a:solidFill>
                  <a:srgbClr val="FFFFFF"/>
                </a:solidFill>
                <a:latin typeface="Segoe UI" pitchFamily="34" charset="0"/>
                <a:ea typeface="Segoe UI" pitchFamily="34" charset="-122"/>
                <a:cs typeface="Segoe UI" pitchFamily="34" charset="-120"/>
              </a:rPr>
              <a:t>P-level cost and contingency</a:t>
            </a:r>
            <a:endParaRPr lang="en-US" sz="1500" dirty="0"/>
          </a:p>
        </p:txBody>
      </p:sp>
      <p:sp>
        <p:nvSpPr>
          <p:cNvPr id="9" name="Text 7"/>
          <p:cNvSpPr/>
          <p:nvPr/>
        </p:nvSpPr>
        <p:spPr>
          <a:xfrm>
            <a:off x="7955280" y="2697480"/>
            <a:ext cx="3383280" cy="868680"/>
          </a:xfrm>
          <a:prstGeom prst="rect">
            <a:avLst/>
          </a:prstGeom>
          <a:noFill/>
          <a:ln/>
        </p:spPr>
        <p:txBody>
          <a:bodyPr wrap="square" lIns="0" tIns="0" rIns="0" bIns="0" rtlCol="0" anchor="t"/>
          <a:lstStyle/>
          <a:p>
            <a:pPr indent="0" marL="0">
              <a:lnSpc>
                <a:spcPct val="115000"/>
              </a:lnSpc>
              <a:buNone/>
            </a:pPr>
            <a:r>
              <a:rPr lang="en-US" sz="1050" dirty="0">
                <a:solidFill>
                  <a:srgbClr val="C3CBD8"/>
                </a:solidFill>
                <a:latin typeface="Segoe UI" pitchFamily="34" charset="0"/>
                <a:ea typeface="Segoe UI" pitchFamily="34" charset="-122"/>
                <a:cs typeface="Segoe UI" pitchFamily="34" charset="-120"/>
              </a:rPr>
              <a:t>The total outturn cost at a chosen confidence level, and the contingency needed to reach it.</a:t>
            </a:r>
            <a:endParaRPr lang="en-US" sz="1050" dirty="0"/>
          </a:p>
        </p:txBody>
      </p:sp>
      <p:sp>
        <p:nvSpPr>
          <p:cNvPr id="10" name="Shape 8"/>
          <p:cNvSpPr/>
          <p:nvPr/>
        </p:nvSpPr>
        <p:spPr>
          <a:xfrm>
            <a:off x="594360" y="4206240"/>
            <a:ext cx="3502152" cy="1508760"/>
          </a:xfrm>
          <a:prstGeom prst="roundRect">
            <a:avLst>
              <a:gd name="adj" fmla="val 4242"/>
            </a:avLst>
          </a:prstGeom>
          <a:solidFill>
            <a:srgbClr val="F5F6F8"/>
          </a:solidFill>
          <a:ln w="12700">
            <a:solidFill>
              <a:srgbClr val="E3E6EB"/>
            </a:solidFill>
            <a:prstDash val="solid"/>
          </a:ln>
        </p:spPr>
      </p:sp>
      <p:sp>
        <p:nvSpPr>
          <p:cNvPr id="11" name="Shape 9"/>
          <p:cNvSpPr/>
          <p:nvPr/>
        </p:nvSpPr>
        <p:spPr>
          <a:xfrm>
            <a:off x="868680" y="4507992"/>
            <a:ext cx="128016" cy="128016"/>
          </a:xfrm>
          <a:prstGeom prst="ellipse">
            <a:avLst/>
          </a:prstGeom>
          <a:solidFill>
            <a:srgbClr val="2C4D7A"/>
          </a:solidFill>
          <a:ln/>
        </p:spPr>
      </p:sp>
      <p:sp>
        <p:nvSpPr>
          <p:cNvPr id="12" name="Text 10"/>
          <p:cNvSpPr/>
          <p:nvPr/>
        </p:nvSpPr>
        <p:spPr>
          <a:xfrm>
            <a:off x="1106424" y="4407408"/>
            <a:ext cx="2834640" cy="320040"/>
          </a:xfrm>
          <a:prstGeom prst="rect">
            <a:avLst/>
          </a:prstGeom>
          <a:noFill/>
          <a:ln/>
        </p:spPr>
        <p:txBody>
          <a:bodyPr wrap="square" lIns="0" tIns="0" rIns="0" bIns="0" rtlCol="0" anchor="ctr"/>
          <a:lstStyle/>
          <a:p>
            <a:pPr indent="0" marL="0">
              <a:buNone/>
            </a:pPr>
            <a:r>
              <a:rPr lang="en-US" sz="1300" b="1" dirty="0">
                <a:solidFill>
                  <a:srgbClr val="1A2332"/>
                </a:solidFill>
                <a:latin typeface="Segoe UI" pitchFamily="34" charset="0"/>
                <a:ea typeface="Segoe UI" pitchFamily="34" charset="-122"/>
                <a:cs typeface="Segoe UI" pitchFamily="34" charset="-120"/>
              </a:rPr>
              <a:t>Probabilistic</a:t>
            </a:r>
            <a:endParaRPr lang="en-US" sz="1300" dirty="0"/>
          </a:p>
        </p:txBody>
      </p:sp>
      <p:sp>
        <p:nvSpPr>
          <p:cNvPr id="13" name="Text 11"/>
          <p:cNvSpPr/>
          <p:nvPr/>
        </p:nvSpPr>
        <p:spPr>
          <a:xfrm>
            <a:off x="868680" y="4828032"/>
            <a:ext cx="2971800" cy="777240"/>
          </a:xfrm>
          <a:prstGeom prst="rect">
            <a:avLst/>
          </a:prstGeom>
          <a:noFill/>
          <a:ln/>
        </p:spPr>
        <p:txBody>
          <a:bodyPr wrap="square" lIns="0" tIns="0" rIns="0" bIns="0" rtlCol="0" anchor="t"/>
          <a:lstStyle/>
          <a:p>
            <a:pPr indent="0" marL="0">
              <a:lnSpc>
                <a:spcPct val="112000"/>
              </a:lnSpc>
              <a:buNone/>
            </a:pPr>
            <a:r>
              <a:rPr lang="en-US" sz="1050" dirty="0">
                <a:solidFill>
                  <a:srgbClr val="5A6478"/>
                </a:solidFill>
                <a:latin typeface="Segoe UI" pitchFamily="34" charset="0"/>
                <a:ea typeface="Segoe UI" pitchFamily="34" charset="-122"/>
                <a:cs typeface="Segoe UI" pitchFamily="34" charset="-120"/>
              </a:rPr>
              <a:t>A full distribution of outcomes, not a single number.</a:t>
            </a:r>
            <a:endParaRPr lang="en-US" sz="1050" dirty="0"/>
          </a:p>
        </p:txBody>
      </p:sp>
      <p:sp>
        <p:nvSpPr>
          <p:cNvPr id="14" name="Shape 12"/>
          <p:cNvSpPr/>
          <p:nvPr/>
        </p:nvSpPr>
        <p:spPr>
          <a:xfrm>
            <a:off x="4352544" y="4206240"/>
            <a:ext cx="3502152" cy="1508760"/>
          </a:xfrm>
          <a:prstGeom prst="roundRect">
            <a:avLst>
              <a:gd name="adj" fmla="val 4242"/>
            </a:avLst>
          </a:prstGeom>
          <a:solidFill>
            <a:srgbClr val="F5F6F8"/>
          </a:solidFill>
          <a:ln w="12700">
            <a:solidFill>
              <a:srgbClr val="E3E6EB"/>
            </a:solidFill>
            <a:prstDash val="solid"/>
          </a:ln>
        </p:spPr>
      </p:sp>
      <p:sp>
        <p:nvSpPr>
          <p:cNvPr id="15" name="Shape 13"/>
          <p:cNvSpPr/>
          <p:nvPr/>
        </p:nvSpPr>
        <p:spPr>
          <a:xfrm>
            <a:off x="4626864" y="4507992"/>
            <a:ext cx="128016" cy="128016"/>
          </a:xfrm>
          <a:prstGeom prst="ellipse">
            <a:avLst/>
          </a:prstGeom>
          <a:solidFill>
            <a:srgbClr val="2C4D7A"/>
          </a:solidFill>
          <a:ln/>
        </p:spPr>
      </p:sp>
      <p:sp>
        <p:nvSpPr>
          <p:cNvPr id="16" name="Text 14"/>
          <p:cNvSpPr/>
          <p:nvPr/>
        </p:nvSpPr>
        <p:spPr>
          <a:xfrm>
            <a:off x="4864608" y="4407408"/>
            <a:ext cx="2834640" cy="320040"/>
          </a:xfrm>
          <a:prstGeom prst="rect">
            <a:avLst/>
          </a:prstGeom>
          <a:noFill/>
          <a:ln/>
        </p:spPr>
        <p:txBody>
          <a:bodyPr wrap="square" lIns="0" tIns="0" rIns="0" bIns="0" rtlCol="0" anchor="ctr"/>
          <a:lstStyle/>
          <a:p>
            <a:pPr indent="0" marL="0">
              <a:buNone/>
            </a:pPr>
            <a:r>
              <a:rPr lang="en-US" sz="1300" b="1" dirty="0">
                <a:solidFill>
                  <a:srgbClr val="1A2332"/>
                </a:solidFill>
                <a:latin typeface="Segoe UI" pitchFamily="34" charset="0"/>
                <a:ea typeface="Segoe UI" pitchFamily="34" charset="-122"/>
                <a:cs typeface="Segoe UI" pitchFamily="34" charset="-120"/>
              </a:rPr>
              <a:t>Evidence-based</a:t>
            </a:r>
            <a:endParaRPr lang="en-US" sz="1300" dirty="0"/>
          </a:p>
        </p:txBody>
      </p:sp>
      <p:sp>
        <p:nvSpPr>
          <p:cNvPr id="17" name="Text 15"/>
          <p:cNvSpPr/>
          <p:nvPr/>
        </p:nvSpPr>
        <p:spPr>
          <a:xfrm>
            <a:off x="4626864" y="4828032"/>
            <a:ext cx="2971800" cy="777240"/>
          </a:xfrm>
          <a:prstGeom prst="rect">
            <a:avLst/>
          </a:prstGeom>
          <a:noFill/>
          <a:ln/>
        </p:spPr>
        <p:txBody>
          <a:bodyPr wrap="square" lIns="0" tIns="0" rIns="0" bIns="0" rtlCol="0" anchor="t"/>
          <a:lstStyle/>
          <a:p>
            <a:pPr indent="0" marL="0">
              <a:lnSpc>
                <a:spcPct val="112000"/>
              </a:lnSpc>
              <a:buNone/>
            </a:pPr>
            <a:r>
              <a:rPr lang="en-US" sz="1050" dirty="0">
                <a:solidFill>
                  <a:srgbClr val="5A6478"/>
                </a:solidFill>
                <a:latin typeface="Segoe UI" pitchFamily="34" charset="0"/>
                <a:ea typeface="Segoe UI" pitchFamily="34" charset="-122"/>
                <a:cs typeface="Segoe UI" pitchFamily="34" charset="-120"/>
              </a:rPr>
              <a:t>Contingency read from the curve, not a percentage guess.</a:t>
            </a:r>
            <a:endParaRPr lang="en-US" sz="1050" dirty="0"/>
          </a:p>
        </p:txBody>
      </p:sp>
      <p:sp>
        <p:nvSpPr>
          <p:cNvPr id="18" name="Shape 16"/>
          <p:cNvSpPr/>
          <p:nvPr/>
        </p:nvSpPr>
        <p:spPr>
          <a:xfrm>
            <a:off x="8110728" y="4206240"/>
            <a:ext cx="3502152" cy="1508760"/>
          </a:xfrm>
          <a:prstGeom prst="roundRect">
            <a:avLst>
              <a:gd name="adj" fmla="val 4242"/>
            </a:avLst>
          </a:prstGeom>
          <a:solidFill>
            <a:srgbClr val="F5F6F8"/>
          </a:solidFill>
          <a:ln w="12700">
            <a:solidFill>
              <a:srgbClr val="E3E6EB"/>
            </a:solidFill>
            <a:prstDash val="solid"/>
          </a:ln>
        </p:spPr>
      </p:sp>
      <p:sp>
        <p:nvSpPr>
          <p:cNvPr id="19" name="Shape 17"/>
          <p:cNvSpPr/>
          <p:nvPr/>
        </p:nvSpPr>
        <p:spPr>
          <a:xfrm>
            <a:off x="8385048" y="4507992"/>
            <a:ext cx="128016" cy="128016"/>
          </a:xfrm>
          <a:prstGeom prst="ellipse">
            <a:avLst/>
          </a:prstGeom>
          <a:solidFill>
            <a:srgbClr val="2C4D7A"/>
          </a:solidFill>
          <a:ln/>
        </p:spPr>
      </p:sp>
      <p:sp>
        <p:nvSpPr>
          <p:cNvPr id="20" name="Text 18"/>
          <p:cNvSpPr/>
          <p:nvPr/>
        </p:nvSpPr>
        <p:spPr>
          <a:xfrm>
            <a:off x="8622792" y="4407408"/>
            <a:ext cx="2834640" cy="320040"/>
          </a:xfrm>
          <a:prstGeom prst="rect">
            <a:avLst/>
          </a:prstGeom>
          <a:noFill/>
          <a:ln/>
        </p:spPr>
        <p:txBody>
          <a:bodyPr wrap="square" lIns="0" tIns="0" rIns="0" bIns="0" rtlCol="0" anchor="ctr"/>
          <a:lstStyle/>
          <a:p>
            <a:pPr indent="0" marL="0">
              <a:buNone/>
            </a:pPr>
            <a:r>
              <a:rPr lang="en-US" sz="1300" b="1" dirty="0">
                <a:solidFill>
                  <a:srgbClr val="1A2332"/>
                </a:solidFill>
                <a:latin typeface="Segoe UI" pitchFamily="34" charset="0"/>
                <a:ea typeface="Segoe UI" pitchFamily="34" charset="-122"/>
                <a:cs typeface="Segoe UI" pitchFamily="34" charset="-120"/>
              </a:rPr>
              <a:t>Traceable</a:t>
            </a:r>
            <a:endParaRPr lang="en-US" sz="1300" dirty="0"/>
          </a:p>
        </p:txBody>
      </p:sp>
      <p:sp>
        <p:nvSpPr>
          <p:cNvPr id="21" name="Text 19"/>
          <p:cNvSpPr/>
          <p:nvPr/>
        </p:nvSpPr>
        <p:spPr>
          <a:xfrm>
            <a:off x="8385048" y="4828032"/>
            <a:ext cx="2971800" cy="777240"/>
          </a:xfrm>
          <a:prstGeom prst="rect">
            <a:avLst/>
          </a:prstGeom>
          <a:noFill/>
          <a:ln/>
        </p:spPr>
        <p:txBody>
          <a:bodyPr wrap="square" lIns="0" tIns="0" rIns="0" bIns="0" rtlCol="0" anchor="t"/>
          <a:lstStyle/>
          <a:p>
            <a:pPr indent="0" marL="0">
              <a:lnSpc>
                <a:spcPct val="112000"/>
              </a:lnSpc>
              <a:buNone/>
            </a:pPr>
            <a:r>
              <a:rPr lang="en-US" sz="1050" dirty="0">
                <a:solidFill>
                  <a:srgbClr val="5A6478"/>
                </a:solidFill>
                <a:latin typeface="Segoe UI" pitchFamily="34" charset="0"/>
                <a:ea typeface="Segoe UI" pitchFamily="34" charset="-122"/>
                <a:cs typeface="Segoe UI" pitchFamily="34" charset="-120"/>
              </a:rPr>
              <a:t>Seeded, reproducible and auditable runs.</a:t>
            </a:r>
            <a:endParaRPr lang="en-US" sz="1050" dirty="0"/>
          </a:p>
        </p:txBody>
      </p:sp>
      <p:sp>
        <p:nvSpPr>
          <p:cNvPr id="22" name="Text 20"/>
          <p:cNvSpPr/>
          <p:nvPr/>
        </p:nvSpPr>
        <p:spPr>
          <a:xfrm>
            <a:off x="594360" y="6510528"/>
            <a:ext cx="4572000" cy="219456"/>
          </a:xfrm>
          <a:prstGeom prst="rect">
            <a:avLst/>
          </a:prstGeom>
          <a:noFill/>
          <a:ln/>
        </p:spPr>
        <p:txBody>
          <a:bodyPr wrap="square" lIns="0" tIns="0" rIns="0" bIns="0" rtlCol="0" anchor="ctr"/>
          <a:lstStyle/>
          <a:p>
            <a:pPr algn="l" indent="0" marL="0">
              <a:buNone/>
            </a:pPr>
            <a:r>
              <a:rPr lang="en-US" sz="800" dirty="0">
                <a:solidFill>
                  <a:srgbClr val="5A6478"/>
                </a:solidFill>
                <a:latin typeface="Segoe UI" pitchFamily="34" charset="0"/>
                <a:ea typeface="Segoe UI" pitchFamily="34" charset="-122"/>
                <a:cs typeface="Segoe UI" pitchFamily="34" charset="-120"/>
              </a:rPr>
              <a:t>Monte Carlo cost risk analysis</a:t>
            </a:r>
            <a:endParaRPr lang="en-US" sz="800" dirty="0"/>
          </a:p>
        </p:txBody>
      </p:sp>
      <p:sp>
        <p:nvSpPr>
          <p:cNvPr id="23" name="Text 21"/>
          <p:cNvSpPr/>
          <p:nvPr/>
        </p:nvSpPr>
        <p:spPr>
          <a:xfrm>
            <a:off x="11228832" y="6510528"/>
            <a:ext cx="365760" cy="219456"/>
          </a:xfrm>
          <a:prstGeom prst="rect">
            <a:avLst/>
          </a:prstGeom>
          <a:noFill/>
          <a:ln/>
        </p:spPr>
        <p:txBody>
          <a:bodyPr wrap="square" lIns="0" tIns="0" rIns="0" bIns="0" rtlCol="0" anchor="ctr"/>
          <a:lstStyle/>
          <a:p>
            <a:pPr algn="r" indent="0" marL="0">
              <a:buNone/>
            </a:pPr>
            <a:r>
              <a:rPr lang="en-US" sz="800" dirty="0">
                <a:solidFill>
                  <a:srgbClr val="5A6478"/>
                </a:solidFill>
                <a:latin typeface="Segoe UI" pitchFamily="34" charset="0"/>
                <a:ea typeface="Segoe UI" pitchFamily="34" charset="-122"/>
                <a:cs typeface="Segoe UI" pitchFamily="34" charset="-120"/>
              </a:rPr>
              <a:t>2</a:t>
            </a:r>
            <a:endParaRPr lang="en-US" sz="8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bg>
      <p:bgPr>
        <a:solidFill>
          <a:srgbClr val="FFFFFF"/>
        </a:solidFill>
      </p:bgPr>
    </p:bg>
    <p:spTree>
      <p:nvGrpSpPr>
        <p:cNvPr id="1" name=""/>
        <p:cNvGrpSpPr/>
        <p:nvPr/>
      </p:nvGrpSpPr>
      <p:grpSpPr>
        <a:xfrm>
          <a:off x="0" y="0"/>
          <a:ext cx="0" cy="0"/>
          <a:chOff x="0" y="0"/>
          <a:chExt cx="0" cy="0"/>
        </a:xfrm>
      </p:grpSpPr>
      <p:sp>
        <p:nvSpPr>
          <p:cNvPr id="2" name="Text 0"/>
          <p:cNvSpPr/>
          <p:nvPr/>
        </p:nvSpPr>
        <p:spPr>
          <a:xfrm>
            <a:off x="594360" y="402336"/>
            <a:ext cx="10515600" cy="274320"/>
          </a:xfrm>
          <a:prstGeom prst="rect">
            <a:avLst/>
          </a:prstGeom>
          <a:noFill/>
          <a:ln/>
        </p:spPr>
        <p:txBody>
          <a:bodyPr wrap="square" lIns="0" tIns="0" rIns="0" bIns="0" rtlCol="0" anchor="ctr"/>
          <a:lstStyle/>
          <a:p>
            <a:pPr indent="0" marL="0">
              <a:buNone/>
            </a:pPr>
            <a:r>
              <a:rPr lang="en-US" sz="1050" b="1" spc="300" kern="0" dirty="0">
                <a:solidFill>
                  <a:srgbClr val="2C4D7A"/>
                </a:solidFill>
                <a:latin typeface="Segoe UI" pitchFamily="34" charset="0"/>
                <a:ea typeface="Segoe UI" pitchFamily="34" charset="-122"/>
                <a:cs typeface="Segoe UI" pitchFamily="34" charset="-120"/>
              </a:rPr>
              <a:t>PLAIN ENGLISH</a:t>
            </a:r>
            <a:endParaRPr lang="en-US" sz="1050" dirty="0"/>
          </a:p>
        </p:txBody>
      </p:sp>
      <p:sp>
        <p:nvSpPr>
          <p:cNvPr id="3" name="Text 1"/>
          <p:cNvSpPr/>
          <p:nvPr/>
        </p:nvSpPr>
        <p:spPr>
          <a:xfrm>
            <a:off x="594360" y="676656"/>
            <a:ext cx="10881360" cy="502920"/>
          </a:xfrm>
          <a:prstGeom prst="rect">
            <a:avLst/>
          </a:prstGeom>
          <a:noFill/>
          <a:ln/>
        </p:spPr>
        <p:txBody>
          <a:bodyPr wrap="square" lIns="0" tIns="0" rIns="0" bIns="0" rtlCol="0" anchor="ctr"/>
          <a:lstStyle/>
          <a:p>
            <a:pPr indent="0" marL="0">
              <a:buNone/>
            </a:pPr>
            <a:r>
              <a:rPr lang="en-US" sz="2500" b="1" dirty="0">
                <a:solidFill>
                  <a:srgbClr val="1A2332"/>
                </a:solidFill>
                <a:latin typeface="Segoe UI" pitchFamily="34" charset="0"/>
                <a:ea typeface="Segoe UI" pitchFamily="34" charset="-122"/>
                <a:cs typeface="Segoe UI" pitchFamily="34" charset="-120"/>
              </a:rPr>
              <a:t>What is Monte Carlo simulation?</a:t>
            </a:r>
            <a:endParaRPr lang="en-US" sz="2500" dirty="0"/>
          </a:p>
        </p:txBody>
      </p:sp>
      <p:sp>
        <p:nvSpPr>
          <p:cNvPr id="4" name="Shape 2"/>
          <p:cNvSpPr/>
          <p:nvPr/>
        </p:nvSpPr>
        <p:spPr>
          <a:xfrm>
            <a:off x="594360" y="1417320"/>
            <a:ext cx="11002975" cy="1234440"/>
          </a:xfrm>
          <a:prstGeom prst="roundRect">
            <a:avLst>
              <a:gd name="adj" fmla="val 5185"/>
            </a:avLst>
          </a:prstGeom>
          <a:solidFill>
            <a:srgbClr val="F5F6F8"/>
          </a:solidFill>
          <a:ln w="12700">
            <a:solidFill>
              <a:srgbClr val="E3E6EB"/>
            </a:solidFill>
            <a:prstDash val="solid"/>
          </a:ln>
        </p:spPr>
      </p:sp>
      <p:sp>
        <p:nvSpPr>
          <p:cNvPr id="5" name="Text 3"/>
          <p:cNvSpPr/>
          <p:nvPr/>
        </p:nvSpPr>
        <p:spPr>
          <a:xfrm>
            <a:off x="914400" y="1417320"/>
            <a:ext cx="10362895" cy="1234440"/>
          </a:xfrm>
          <a:prstGeom prst="rect">
            <a:avLst/>
          </a:prstGeom>
          <a:noFill/>
          <a:ln/>
        </p:spPr>
        <p:txBody>
          <a:bodyPr wrap="square" lIns="0" tIns="0" rIns="0" bIns="0" rtlCol="0" anchor="ctr"/>
          <a:lstStyle/>
          <a:p>
            <a:pPr indent="0" marL="0">
              <a:lnSpc>
                <a:spcPct val="115000"/>
              </a:lnSpc>
              <a:buNone/>
            </a:pPr>
            <a:r>
              <a:rPr lang="en-US" sz="1200" dirty="0">
                <a:solidFill>
                  <a:srgbClr val="333333"/>
                </a:solidFill>
                <a:latin typeface="Segoe UI" pitchFamily="34" charset="0"/>
                <a:ea typeface="Segoe UI" pitchFamily="34" charset="-122"/>
                <a:cs typeface="Segoe UI" pitchFamily="34" charset="-120"/>
              </a:rPr>
              <a:t>Instead of asking "what will this project cost?", Monte Carlo asks "if we ran this project 30,000+ times with slightly different conditions each time, with different equipment prices, different weather and different delays, what range of costs would we see, and how often?"</a:t>
            </a:r>
            <a:endParaRPr lang="en-US" sz="1200" dirty="0"/>
          </a:p>
        </p:txBody>
      </p:sp>
      <p:sp>
        <p:nvSpPr>
          <p:cNvPr id="6" name="Shape 4"/>
          <p:cNvSpPr/>
          <p:nvPr/>
        </p:nvSpPr>
        <p:spPr>
          <a:xfrm>
            <a:off x="594360" y="2880360"/>
            <a:ext cx="3502152" cy="2514600"/>
          </a:xfrm>
          <a:prstGeom prst="roundRect">
            <a:avLst>
              <a:gd name="adj" fmla="val 2545"/>
            </a:avLst>
          </a:prstGeom>
          <a:solidFill>
            <a:srgbClr val="F5F6F8"/>
          </a:solidFill>
          <a:ln w="12700">
            <a:solidFill>
              <a:srgbClr val="E3E6EB"/>
            </a:solidFill>
            <a:prstDash val="solid"/>
          </a:ln>
        </p:spPr>
      </p:sp>
      <p:sp>
        <p:nvSpPr>
          <p:cNvPr id="7" name="Shape 5"/>
          <p:cNvSpPr/>
          <p:nvPr/>
        </p:nvSpPr>
        <p:spPr>
          <a:xfrm>
            <a:off x="868680" y="3154680"/>
            <a:ext cx="384048" cy="384048"/>
          </a:xfrm>
          <a:prstGeom prst="ellipse">
            <a:avLst/>
          </a:prstGeom>
          <a:solidFill>
            <a:srgbClr val="1A2332"/>
          </a:solidFill>
          <a:ln/>
        </p:spPr>
      </p:sp>
      <p:sp>
        <p:nvSpPr>
          <p:cNvPr id="8" name="Text 6"/>
          <p:cNvSpPr/>
          <p:nvPr/>
        </p:nvSpPr>
        <p:spPr>
          <a:xfrm>
            <a:off x="868680" y="3145536"/>
            <a:ext cx="384048" cy="384048"/>
          </a:xfrm>
          <a:prstGeom prst="rect">
            <a:avLst/>
          </a:prstGeom>
          <a:noFill/>
          <a:ln/>
        </p:spPr>
        <p:txBody>
          <a:bodyPr wrap="square" lIns="0" tIns="0" rIns="0" bIns="0" rtlCol="0" anchor="ctr"/>
          <a:lstStyle/>
          <a:p>
            <a:pPr algn="ctr" indent="0" marL="0">
              <a:buNone/>
            </a:pPr>
            <a:r>
              <a:rPr lang="en-US" sz="1400" b="1" dirty="0">
                <a:solidFill>
                  <a:srgbClr val="FFFFFF"/>
                </a:solidFill>
                <a:latin typeface="Segoe UI" pitchFamily="34" charset="0"/>
                <a:ea typeface="Segoe UI" pitchFamily="34" charset="-122"/>
                <a:cs typeface="Segoe UI" pitchFamily="34" charset="-120"/>
              </a:rPr>
              <a:t>1</a:t>
            </a:r>
            <a:endParaRPr lang="en-US" sz="1400" dirty="0"/>
          </a:p>
        </p:txBody>
      </p:sp>
      <p:sp>
        <p:nvSpPr>
          <p:cNvPr id="9" name="Text 7"/>
          <p:cNvSpPr/>
          <p:nvPr/>
        </p:nvSpPr>
        <p:spPr>
          <a:xfrm>
            <a:off x="868680" y="3703320"/>
            <a:ext cx="2971800" cy="365760"/>
          </a:xfrm>
          <a:prstGeom prst="rect">
            <a:avLst/>
          </a:prstGeom>
          <a:noFill/>
          <a:ln/>
        </p:spPr>
        <p:txBody>
          <a:bodyPr wrap="square" lIns="0" tIns="0" rIns="0" bIns="0" rtlCol="0" anchor="ctr"/>
          <a:lstStyle/>
          <a:p>
            <a:pPr indent="0" marL="0">
              <a:buNone/>
            </a:pPr>
            <a:r>
              <a:rPr lang="en-US" sz="1350" b="1" dirty="0">
                <a:solidFill>
                  <a:srgbClr val="1A2332"/>
                </a:solidFill>
                <a:latin typeface="Segoe UI" pitchFamily="34" charset="0"/>
                <a:ea typeface="Segoe UI" pitchFamily="34" charset="-122"/>
                <a:cs typeface="Segoe UI" pitchFamily="34" charset="-120"/>
              </a:rPr>
              <a:t>Define the uncertainty</a:t>
            </a:r>
            <a:endParaRPr lang="en-US" sz="1350" dirty="0"/>
          </a:p>
        </p:txBody>
      </p:sp>
      <p:sp>
        <p:nvSpPr>
          <p:cNvPr id="10" name="Text 8"/>
          <p:cNvSpPr/>
          <p:nvPr/>
        </p:nvSpPr>
        <p:spPr>
          <a:xfrm>
            <a:off x="868680" y="4114800"/>
            <a:ext cx="2971800" cy="1188720"/>
          </a:xfrm>
          <a:prstGeom prst="rect">
            <a:avLst/>
          </a:prstGeom>
          <a:noFill/>
          <a:ln/>
        </p:spPr>
        <p:txBody>
          <a:bodyPr wrap="square" lIns="0" tIns="0" rIns="0" bIns="0" rtlCol="0" anchor="t"/>
          <a:lstStyle/>
          <a:p>
            <a:pPr indent="0" marL="0">
              <a:lnSpc>
                <a:spcPct val="115000"/>
              </a:lnSpc>
              <a:buNone/>
            </a:pPr>
            <a:r>
              <a:rPr lang="en-US" sz="1100" dirty="0">
                <a:solidFill>
                  <a:srgbClr val="5A6478"/>
                </a:solidFill>
                <a:latin typeface="Segoe UI" pitchFamily="34" charset="0"/>
                <a:ea typeface="Segoe UI" pitchFamily="34" charset="-122"/>
                <a:cs typeface="Segoe UI" pitchFamily="34" charset="-120"/>
              </a:rPr>
              <a:t>For each cost item and risk event, give a low, a most likely and a high value instead of a single number.</a:t>
            </a:r>
            <a:endParaRPr lang="en-US" sz="1100" dirty="0"/>
          </a:p>
        </p:txBody>
      </p:sp>
      <p:sp>
        <p:nvSpPr>
          <p:cNvPr id="11" name="Shape 9"/>
          <p:cNvSpPr/>
          <p:nvPr/>
        </p:nvSpPr>
        <p:spPr>
          <a:xfrm>
            <a:off x="4352544" y="2880360"/>
            <a:ext cx="3502152" cy="2514600"/>
          </a:xfrm>
          <a:prstGeom prst="roundRect">
            <a:avLst>
              <a:gd name="adj" fmla="val 2545"/>
            </a:avLst>
          </a:prstGeom>
          <a:solidFill>
            <a:srgbClr val="F5F6F8"/>
          </a:solidFill>
          <a:ln w="12700">
            <a:solidFill>
              <a:srgbClr val="E3E6EB"/>
            </a:solidFill>
            <a:prstDash val="solid"/>
          </a:ln>
        </p:spPr>
      </p:sp>
      <p:sp>
        <p:nvSpPr>
          <p:cNvPr id="12" name="Shape 10"/>
          <p:cNvSpPr/>
          <p:nvPr/>
        </p:nvSpPr>
        <p:spPr>
          <a:xfrm>
            <a:off x="4626864" y="3154680"/>
            <a:ext cx="384048" cy="384048"/>
          </a:xfrm>
          <a:prstGeom prst="ellipse">
            <a:avLst/>
          </a:prstGeom>
          <a:solidFill>
            <a:srgbClr val="1A2332"/>
          </a:solidFill>
          <a:ln/>
        </p:spPr>
      </p:sp>
      <p:sp>
        <p:nvSpPr>
          <p:cNvPr id="13" name="Text 11"/>
          <p:cNvSpPr/>
          <p:nvPr/>
        </p:nvSpPr>
        <p:spPr>
          <a:xfrm>
            <a:off x="4626864" y="3145536"/>
            <a:ext cx="384048" cy="384048"/>
          </a:xfrm>
          <a:prstGeom prst="rect">
            <a:avLst/>
          </a:prstGeom>
          <a:noFill/>
          <a:ln/>
        </p:spPr>
        <p:txBody>
          <a:bodyPr wrap="square" lIns="0" tIns="0" rIns="0" bIns="0" rtlCol="0" anchor="ctr"/>
          <a:lstStyle/>
          <a:p>
            <a:pPr algn="ctr" indent="0" marL="0">
              <a:buNone/>
            </a:pPr>
            <a:r>
              <a:rPr lang="en-US" sz="1400" b="1" dirty="0">
                <a:solidFill>
                  <a:srgbClr val="FFFFFF"/>
                </a:solidFill>
                <a:latin typeface="Segoe UI" pitchFamily="34" charset="0"/>
                <a:ea typeface="Segoe UI" pitchFamily="34" charset="-122"/>
                <a:cs typeface="Segoe UI" pitchFamily="34" charset="-120"/>
              </a:rPr>
              <a:t>2</a:t>
            </a:r>
            <a:endParaRPr lang="en-US" sz="1400" dirty="0"/>
          </a:p>
        </p:txBody>
      </p:sp>
      <p:sp>
        <p:nvSpPr>
          <p:cNvPr id="14" name="Text 12"/>
          <p:cNvSpPr/>
          <p:nvPr/>
        </p:nvSpPr>
        <p:spPr>
          <a:xfrm>
            <a:off x="4626864" y="3703320"/>
            <a:ext cx="2971800" cy="365760"/>
          </a:xfrm>
          <a:prstGeom prst="rect">
            <a:avLst/>
          </a:prstGeom>
          <a:noFill/>
          <a:ln/>
        </p:spPr>
        <p:txBody>
          <a:bodyPr wrap="square" lIns="0" tIns="0" rIns="0" bIns="0" rtlCol="0" anchor="ctr"/>
          <a:lstStyle/>
          <a:p>
            <a:pPr indent="0" marL="0">
              <a:buNone/>
            </a:pPr>
            <a:r>
              <a:rPr lang="en-US" sz="1350" b="1" dirty="0">
                <a:solidFill>
                  <a:srgbClr val="1A2332"/>
                </a:solidFill>
                <a:latin typeface="Segoe UI" pitchFamily="34" charset="0"/>
                <a:ea typeface="Segoe UI" pitchFamily="34" charset="-122"/>
                <a:cs typeface="Segoe UI" pitchFamily="34" charset="-120"/>
              </a:rPr>
              <a:t>Run thousands of scenarios</a:t>
            </a:r>
            <a:endParaRPr lang="en-US" sz="1350" dirty="0"/>
          </a:p>
        </p:txBody>
      </p:sp>
      <p:sp>
        <p:nvSpPr>
          <p:cNvPr id="15" name="Text 13"/>
          <p:cNvSpPr/>
          <p:nvPr/>
        </p:nvSpPr>
        <p:spPr>
          <a:xfrm>
            <a:off x="4626864" y="4114800"/>
            <a:ext cx="2971800" cy="1188720"/>
          </a:xfrm>
          <a:prstGeom prst="rect">
            <a:avLst/>
          </a:prstGeom>
          <a:noFill/>
          <a:ln/>
        </p:spPr>
        <p:txBody>
          <a:bodyPr wrap="square" lIns="0" tIns="0" rIns="0" bIns="0" rtlCol="0" anchor="t"/>
          <a:lstStyle/>
          <a:p>
            <a:pPr indent="0" marL="0">
              <a:lnSpc>
                <a:spcPct val="115000"/>
              </a:lnSpc>
              <a:buNone/>
            </a:pPr>
            <a:r>
              <a:rPr lang="en-US" sz="1100" dirty="0">
                <a:solidFill>
                  <a:srgbClr val="5A6478"/>
                </a:solidFill>
                <a:latin typeface="Segoe UI" pitchFamily="34" charset="0"/>
                <a:ea typeface="Segoe UI" pitchFamily="34" charset="-122"/>
                <a:cs typeface="Segoe UI" pitchFamily="34" charset="-120"/>
              </a:rPr>
              <a:t>The engine draws one value from every range simultaneously, adds them up, and repeats 30,000+ times, each run a different combination.</a:t>
            </a:r>
            <a:endParaRPr lang="en-US" sz="1100" dirty="0"/>
          </a:p>
        </p:txBody>
      </p:sp>
      <p:sp>
        <p:nvSpPr>
          <p:cNvPr id="16" name="Shape 14"/>
          <p:cNvSpPr/>
          <p:nvPr/>
        </p:nvSpPr>
        <p:spPr>
          <a:xfrm>
            <a:off x="8110728" y="2880360"/>
            <a:ext cx="3502152" cy="2514600"/>
          </a:xfrm>
          <a:prstGeom prst="roundRect">
            <a:avLst>
              <a:gd name="adj" fmla="val 2545"/>
            </a:avLst>
          </a:prstGeom>
          <a:solidFill>
            <a:srgbClr val="F5F6F8"/>
          </a:solidFill>
          <a:ln w="12700">
            <a:solidFill>
              <a:srgbClr val="E3E6EB"/>
            </a:solidFill>
            <a:prstDash val="solid"/>
          </a:ln>
        </p:spPr>
      </p:sp>
      <p:sp>
        <p:nvSpPr>
          <p:cNvPr id="17" name="Shape 15"/>
          <p:cNvSpPr/>
          <p:nvPr/>
        </p:nvSpPr>
        <p:spPr>
          <a:xfrm>
            <a:off x="8385048" y="3154680"/>
            <a:ext cx="384048" cy="384048"/>
          </a:xfrm>
          <a:prstGeom prst="ellipse">
            <a:avLst/>
          </a:prstGeom>
          <a:solidFill>
            <a:srgbClr val="1A2332"/>
          </a:solidFill>
          <a:ln/>
        </p:spPr>
      </p:sp>
      <p:sp>
        <p:nvSpPr>
          <p:cNvPr id="18" name="Text 16"/>
          <p:cNvSpPr/>
          <p:nvPr/>
        </p:nvSpPr>
        <p:spPr>
          <a:xfrm>
            <a:off x="8385048" y="3145536"/>
            <a:ext cx="384048" cy="384048"/>
          </a:xfrm>
          <a:prstGeom prst="rect">
            <a:avLst/>
          </a:prstGeom>
          <a:noFill/>
          <a:ln/>
        </p:spPr>
        <p:txBody>
          <a:bodyPr wrap="square" lIns="0" tIns="0" rIns="0" bIns="0" rtlCol="0" anchor="ctr"/>
          <a:lstStyle/>
          <a:p>
            <a:pPr algn="ctr" indent="0" marL="0">
              <a:buNone/>
            </a:pPr>
            <a:r>
              <a:rPr lang="en-US" sz="1400" b="1" dirty="0">
                <a:solidFill>
                  <a:srgbClr val="FFFFFF"/>
                </a:solidFill>
                <a:latin typeface="Segoe UI" pitchFamily="34" charset="0"/>
                <a:ea typeface="Segoe UI" pitchFamily="34" charset="-122"/>
                <a:cs typeface="Segoe UI" pitchFamily="34" charset="-120"/>
              </a:rPr>
              <a:t>3</a:t>
            </a:r>
            <a:endParaRPr lang="en-US" sz="1400" dirty="0"/>
          </a:p>
        </p:txBody>
      </p:sp>
      <p:sp>
        <p:nvSpPr>
          <p:cNvPr id="19" name="Text 17"/>
          <p:cNvSpPr/>
          <p:nvPr/>
        </p:nvSpPr>
        <p:spPr>
          <a:xfrm>
            <a:off x="8385048" y="3703320"/>
            <a:ext cx="2971800" cy="365760"/>
          </a:xfrm>
          <a:prstGeom prst="rect">
            <a:avLst/>
          </a:prstGeom>
          <a:noFill/>
          <a:ln/>
        </p:spPr>
        <p:txBody>
          <a:bodyPr wrap="square" lIns="0" tIns="0" rIns="0" bIns="0" rtlCol="0" anchor="ctr"/>
          <a:lstStyle/>
          <a:p>
            <a:pPr indent="0" marL="0">
              <a:buNone/>
            </a:pPr>
            <a:r>
              <a:rPr lang="en-US" sz="1350" b="1" dirty="0">
                <a:solidFill>
                  <a:srgbClr val="1A2332"/>
                </a:solidFill>
                <a:latin typeface="Segoe UI" pitchFamily="34" charset="0"/>
                <a:ea typeface="Segoe UI" pitchFamily="34" charset="-122"/>
                <a:cs typeface="Segoe UI" pitchFamily="34" charset="-120"/>
              </a:rPr>
              <a:t>Read the probability curve</a:t>
            </a:r>
            <a:endParaRPr lang="en-US" sz="1350" dirty="0"/>
          </a:p>
        </p:txBody>
      </p:sp>
      <p:sp>
        <p:nvSpPr>
          <p:cNvPr id="20" name="Text 18"/>
          <p:cNvSpPr/>
          <p:nvPr/>
        </p:nvSpPr>
        <p:spPr>
          <a:xfrm>
            <a:off x="8385048" y="4114800"/>
            <a:ext cx="2971800" cy="1188720"/>
          </a:xfrm>
          <a:prstGeom prst="rect">
            <a:avLst/>
          </a:prstGeom>
          <a:noFill/>
          <a:ln/>
        </p:spPr>
        <p:txBody>
          <a:bodyPr wrap="square" lIns="0" tIns="0" rIns="0" bIns="0" rtlCol="0" anchor="t"/>
          <a:lstStyle/>
          <a:p>
            <a:pPr indent="0" marL="0">
              <a:lnSpc>
                <a:spcPct val="115000"/>
              </a:lnSpc>
              <a:buNone/>
            </a:pPr>
            <a:r>
              <a:rPr lang="en-US" sz="1100" dirty="0">
                <a:solidFill>
                  <a:srgbClr val="5A6478"/>
                </a:solidFill>
                <a:latin typeface="Segoe UI" pitchFamily="34" charset="0"/>
                <a:ea typeface="Segoe UI" pitchFamily="34" charset="-122"/>
                <a:cs typeface="Segoe UI" pitchFamily="34" charset="-120"/>
              </a:rPr>
              <a:t>The totals are sorted into a curve. Read off the P50, P80 and P90 costs directly from that curve.</a:t>
            </a:r>
            <a:endParaRPr lang="en-US" sz="1100" dirty="0"/>
          </a:p>
        </p:txBody>
      </p:sp>
      <p:sp>
        <p:nvSpPr>
          <p:cNvPr id="21" name="Text 19"/>
          <p:cNvSpPr/>
          <p:nvPr/>
        </p:nvSpPr>
        <p:spPr>
          <a:xfrm>
            <a:off x="594360" y="5669280"/>
            <a:ext cx="11002975" cy="548640"/>
          </a:xfrm>
          <a:prstGeom prst="rect">
            <a:avLst/>
          </a:prstGeom>
          <a:noFill/>
          <a:ln/>
        </p:spPr>
        <p:txBody>
          <a:bodyPr wrap="square" lIns="0" tIns="0" rIns="0" bIns="0" rtlCol="0" anchor="t"/>
          <a:lstStyle/>
          <a:p>
            <a:pPr indent="0" marL="0">
              <a:lnSpc>
                <a:spcPct val="112000"/>
              </a:lnSpc>
              <a:buNone/>
            </a:pPr>
            <a:r>
              <a:rPr lang="en-US" sz="1150" b="1" dirty="0">
                <a:solidFill>
                  <a:srgbClr val="2C4D7A"/>
                </a:solidFill>
                <a:latin typeface="Segoe UI" pitchFamily="34" charset="0"/>
                <a:ea typeface="Segoe UI" pitchFamily="34" charset="-122"/>
                <a:cs typeface="Segoe UI" pitchFamily="34" charset="-120"/>
              </a:rPr>
              <a:t>The result is a curve showing every possible outcome and how likely each one is. That is what makes evidence-based contingency sizing possible.</a:t>
            </a:r>
            <a:endParaRPr lang="en-US" sz="1150" dirty="0"/>
          </a:p>
        </p:txBody>
      </p:sp>
      <p:sp>
        <p:nvSpPr>
          <p:cNvPr id="22" name="Text 20"/>
          <p:cNvSpPr/>
          <p:nvPr/>
        </p:nvSpPr>
        <p:spPr>
          <a:xfrm>
            <a:off x="594360" y="6510528"/>
            <a:ext cx="4572000" cy="219456"/>
          </a:xfrm>
          <a:prstGeom prst="rect">
            <a:avLst/>
          </a:prstGeom>
          <a:noFill/>
          <a:ln/>
        </p:spPr>
        <p:txBody>
          <a:bodyPr wrap="square" lIns="0" tIns="0" rIns="0" bIns="0" rtlCol="0" anchor="ctr"/>
          <a:lstStyle/>
          <a:p>
            <a:pPr algn="l" indent="0" marL="0">
              <a:buNone/>
            </a:pPr>
            <a:r>
              <a:rPr lang="en-US" sz="800" dirty="0">
                <a:solidFill>
                  <a:srgbClr val="5A6478"/>
                </a:solidFill>
                <a:latin typeface="Segoe UI" pitchFamily="34" charset="0"/>
                <a:ea typeface="Segoe UI" pitchFamily="34" charset="-122"/>
                <a:cs typeface="Segoe UI" pitchFamily="34" charset="-120"/>
              </a:rPr>
              <a:t>Monte Carlo cost risk analysis</a:t>
            </a:r>
            <a:endParaRPr lang="en-US" sz="800" dirty="0"/>
          </a:p>
        </p:txBody>
      </p:sp>
      <p:sp>
        <p:nvSpPr>
          <p:cNvPr id="23" name="Text 21"/>
          <p:cNvSpPr/>
          <p:nvPr/>
        </p:nvSpPr>
        <p:spPr>
          <a:xfrm>
            <a:off x="11228832" y="6510528"/>
            <a:ext cx="365760" cy="219456"/>
          </a:xfrm>
          <a:prstGeom prst="rect">
            <a:avLst/>
          </a:prstGeom>
          <a:noFill/>
          <a:ln/>
        </p:spPr>
        <p:txBody>
          <a:bodyPr wrap="square" lIns="0" tIns="0" rIns="0" bIns="0" rtlCol="0" anchor="ctr"/>
          <a:lstStyle/>
          <a:p>
            <a:pPr algn="r" indent="0" marL="0">
              <a:buNone/>
            </a:pPr>
            <a:r>
              <a:rPr lang="en-US" sz="800" dirty="0">
                <a:solidFill>
                  <a:srgbClr val="5A6478"/>
                </a:solidFill>
                <a:latin typeface="Segoe UI" pitchFamily="34" charset="0"/>
                <a:ea typeface="Segoe UI" pitchFamily="34" charset="-122"/>
                <a:cs typeface="Segoe UI" pitchFamily="34" charset="-120"/>
              </a:rPr>
              <a:t>3</a:t>
            </a:r>
            <a:endParaRPr lang="en-US" sz="8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bg>
      <p:bgPr>
        <a:solidFill>
          <a:srgbClr val="FFFFFF"/>
        </a:solidFill>
      </p:bgPr>
    </p:bg>
    <p:spTree>
      <p:nvGrpSpPr>
        <p:cNvPr id="1" name=""/>
        <p:cNvGrpSpPr/>
        <p:nvPr/>
      </p:nvGrpSpPr>
      <p:grpSpPr>
        <a:xfrm>
          <a:off x="0" y="0"/>
          <a:ext cx="0" cy="0"/>
          <a:chOff x="0" y="0"/>
          <a:chExt cx="0" cy="0"/>
        </a:xfrm>
      </p:grpSpPr>
      <p:sp>
        <p:nvSpPr>
          <p:cNvPr id="2" name="Text 0"/>
          <p:cNvSpPr/>
          <p:nvPr/>
        </p:nvSpPr>
        <p:spPr>
          <a:xfrm>
            <a:off x="594360" y="402336"/>
            <a:ext cx="10515600" cy="274320"/>
          </a:xfrm>
          <a:prstGeom prst="rect">
            <a:avLst/>
          </a:prstGeom>
          <a:noFill/>
          <a:ln/>
        </p:spPr>
        <p:txBody>
          <a:bodyPr wrap="square" lIns="0" tIns="0" rIns="0" bIns="0" rtlCol="0" anchor="ctr"/>
          <a:lstStyle/>
          <a:p>
            <a:pPr indent="0" marL="0">
              <a:buNone/>
            </a:pPr>
            <a:r>
              <a:rPr lang="en-US" sz="1050" b="1" spc="300" kern="0" dirty="0">
                <a:solidFill>
                  <a:srgbClr val="2C4D7A"/>
                </a:solidFill>
                <a:latin typeface="Segoe UI" pitchFamily="34" charset="0"/>
                <a:ea typeface="Segoe UI" pitchFamily="34" charset="-122"/>
                <a:cs typeface="Segoe UI" pitchFamily="34" charset="-120"/>
              </a:rPr>
              <a:t>WHY MONTE CARLO</a:t>
            </a:r>
            <a:endParaRPr lang="en-US" sz="1050" dirty="0"/>
          </a:p>
        </p:txBody>
      </p:sp>
      <p:sp>
        <p:nvSpPr>
          <p:cNvPr id="3" name="Text 1"/>
          <p:cNvSpPr/>
          <p:nvPr/>
        </p:nvSpPr>
        <p:spPr>
          <a:xfrm>
            <a:off x="594360" y="676656"/>
            <a:ext cx="10881360" cy="502920"/>
          </a:xfrm>
          <a:prstGeom prst="rect">
            <a:avLst/>
          </a:prstGeom>
          <a:noFill/>
          <a:ln/>
        </p:spPr>
        <p:txBody>
          <a:bodyPr wrap="square" lIns="0" tIns="0" rIns="0" bIns="0" rtlCol="0" anchor="ctr"/>
          <a:lstStyle/>
          <a:p>
            <a:pPr indent="0" marL="0">
              <a:buNone/>
            </a:pPr>
            <a:r>
              <a:rPr lang="en-US" sz="2500" b="1" dirty="0">
                <a:solidFill>
                  <a:srgbClr val="1A2332"/>
                </a:solidFill>
                <a:latin typeface="Segoe UI" pitchFamily="34" charset="0"/>
                <a:ea typeface="Segoe UI" pitchFamily="34" charset="-122"/>
                <a:cs typeface="Segoe UI" pitchFamily="34" charset="-120"/>
              </a:rPr>
              <a:t>The problem with a single-point estimate</a:t>
            </a:r>
            <a:endParaRPr lang="en-US" sz="2500" dirty="0"/>
          </a:p>
        </p:txBody>
      </p:sp>
      <p:sp>
        <p:nvSpPr>
          <p:cNvPr id="4" name="Shape 2"/>
          <p:cNvSpPr/>
          <p:nvPr/>
        </p:nvSpPr>
        <p:spPr>
          <a:xfrm>
            <a:off x="594360" y="1417320"/>
            <a:ext cx="5385816" cy="3886200"/>
          </a:xfrm>
          <a:prstGeom prst="roundRect">
            <a:avLst>
              <a:gd name="adj" fmla="val 1647"/>
            </a:avLst>
          </a:prstGeom>
          <a:solidFill>
            <a:srgbClr val="F5F6F8"/>
          </a:solidFill>
          <a:ln w="12700">
            <a:solidFill>
              <a:srgbClr val="E3E6EB"/>
            </a:solidFill>
            <a:prstDash val="solid"/>
          </a:ln>
        </p:spPr>
      </p:sp>
      <p:sp>
        <p:nvSpPr>
          <p:cNvPr id="5" name="Shape 3"/>
          <p:cNvSpPr/>
          <p:nvPr/>
        </p:nvSpPr>
        <p:spPr>
          <a:xfrm>
            <a:off x="6208776" y="1417320"/>
            <a:ext cx="5385816" cy="3886200"/>
          </a:xfrm>
          <a:prstGeom prst="roundRect">
            <a:avLst>
              <a:gd name="adj" fmla="val 1647"/>
            </a:avLst>
          </a:prstGeom>
          <a:solidFill>
            <a:srgbClr val="F5F6F8"/>
          </a:solidFill>
          <a:ln w="12700">
            <a:solidFill>
              <a:srgbClr val="E3E6EB"/>
            </a:solidFill>
            <a:prstDash val="solid"/>
          </a:ln>
        </p:spPr>
      </p:sp>
      <p:sp>
        <p:nvSpPr>
          <p:cNvPr id="6" name="Text 4"/>
          <p:cNvSpPr/>
          <p:nvPr/>
        </p:nvSpPr>
        <p:spPr>
          <a:xfrm>
            <a:off x="914400" y="1691640"/>
            <a:ext cx="4754880" cy="365760"/>
          </a:xfrm>
          <a:prstGeom prst="rect">
            <a:avLst/>
          </a:prstGeom>
          <a:noFill/>
          <a:ln/>
        </p:spPr>
        <p:txBody>
          <a:bodyPr wrap="square" lIns="0" tIns="0" rIns="0" bIns="0" rtlCol="0" anchor="ctr"/>
          <a:lstStyle/>
          <a:p>
            <a:pPr indent="0" marL="0">
              <a:buNone/>
            </a:pPr>
            <a:r>
              <a:rPr lang="en-US" sz="1450" b="1" dirty="0">
                <a:solidFill>
                  <a:srgbClr val="1A2332"/>
                </a:solidFill>
                <a:latin typeface="Segoe UI" pitchFamily="34" charset="0"/>
                <a:ea typeface="Segoe UI" pitchFamily="34" charset="-122"/>
                <a:cs typeface="Segoe UI" pitchFamily="34" charset="-120"/>
              </a:rPr>
              <a:t>Single-point estimate</a:t>
            </a:r>
            <a:endParaRPr lang="en-US" sz="1450" dirty="0"/>
          </a:p>
        </p:txBody>
      </p:sp>
      <p:sp>
        <p:nvSpPr>
          <p:cNvPr id="7" name="Text 5"/>
          <p:cNvSpPr/>
          <p:nvPr/>
        </p:nvSpPr>
        <p:spPr>
          <a:xfrm>
            <a:off x="6528816" y="1691640"/>
            <a:ext cx="4754880" cy="365760"/>
          </a:xfrm>
          <a:prstGeom prst="rect">
            <a:avLst/>
          </a:prstGeom>
          <a:noFill/>
          <a:ln/>
        </p:spPr>
        <p:txBody>
          <a:bodyPr wrap="square" lIns="0" tIns="0" rIns="0" bIns="0" rtlCol="0" anchor="ctr"/>
          <a:lstStyle/>
          <a:p>
            <a:pPr indent="0" marL="0">
              <a:buNone/>
            </a:pPr>
            <a:r>
              <a:rPr lang="en-US" sz="1450" b="1" dirty="0">
                <a:solidFill>
                  <a:srgbClr val="1A2332"/>
                </a:solidFill>
                <a:latin typeface="Segoe UI" pitchFamily="34" charset="0"/>
                <a:ea typeface="Segoe UI" pitchFamily="34" charset="-122"/>
                <a:cs typeface="Segoe UI" pitchFamily="34" charset="-120"/>
              </a:rPr>
              <a:t>What Monte Carlo adds</a:t>
            </a:r>
            <a:endParaRPr lang="en-US" sz="1450" dirty="0"/>
          </a:p>
        </p:txBody>
      </p:sp>
      <p:sp>
        <p:nvSpPr>
          <p:cNvPr id="8" name="Text 6"/>
          <p:cNvSpPr/>
          <p:nvPr/>
        </p:nvSpPr>
        <p:spPr>
          <a:xfrm>
            <a:off x="914400" y="2194560"/>
            <a:ext cx="4892040" cy="2926080"/>
          </a:xfrm>
          <a:prstGeom prst="rect">
            <a:avLst/>
          </a:prstGeom>
          <a:noFill/>
          <a:ln/>
        </p:spPr>
        <p:txBody>
          <a:bodyPr wrap="square" lIns="0" tIns="0" rIns="0" bIns="0" rtlCol="0" anchor="t"/>
          <a:lstStyle/>
          <a:p>
            <a:pPr indent="0" marL="0">
              <a:lnSpc>
                <a:spcPct val="110000"/>
              </a:lnSpc>
              <a:spcAft>
                <a:spcPts val="1200"/>
              </a:spcAft>
              <a:buNone/>
            </a:pPr>
            <a:r>
              <a:rPr lang="en-US" sz="1150" b="1" dirty="0">
                <a:solidFill>
                  <a:srgbClr val="D97706"/>
                </a:solidFill>
                <a:latin typeface="Segoe UI" pitchFamily="34" charset="0"/>
                <a:ea typeface="Segoe UI" pitchFamily="34" charset="-122"/>
                <a:cs typeface="Segoe UI" pitchFamily="34" charset="-120"/>
              </a:rPr>
              <a:t>✗   </a:t>
            </a:r>
            <a:pPr indent="0" marL="0">
              <a:lnSpc>
                <a:spcPct val="110000"/>
              </a:lnSpc>
              <a:spcAft>
                <a:spcPts val="1200"/>
              </a:spcAft>
              <a:buNone/>
            </a:pPr>
            <a:r>
              <a:rPr lang="en-US" sz="1150" dirty="0">
                <a:solidFill>
                  <a:srgbClr val="333333"/>
                </a:solidFill>
                <a:latin typeface="Segoe UI" pitchFamily="34" charset="0"/>
                <a:ea typeface="Segoe UI" pitchFamily="34" charset="-122"/>
                <a:cs typeface="Segoe UI" pitchFamily="34" charset="-120"/>
              </a:rPr>
              <a:t>Says nothing about upside or downside exposure</a:t>
            </a:r>
            <a:endParaRPr lang="en-US" sz="1150" dirty="0"/>
          </a:p>
          <a:p>
            <a:pPr indent="0" marL="0">
              <a:lnSpc>
                <a:spcPct val="110000"/>
              </a:lnSpc>
              <a:spcAft>
                <a:spcPts val="1200"/>
              </a:spcAft>
              <a:buNone/>
            </a:pPr>
            <a:r>
              <a:rPr lang="en-US" sz="1150" b="1" dirty="0">
                <a:solidFill>
                  <a:srgbClr val="D97706"/>
                </a:solidFill>
                <a:latin typeface="Segoe UI" pitchFamily="34" charset="0"/>
                <a:ea typeface="Segoe UI" pitchFamily="34" charset="-122"/>
                <a:cs typeface="Segoe UI" pitchFamily="34" charset="-120"/>
              </a:rPr>
              <a:t>✗   </a:t>
            </a:r>
            <a:pPr indent="0" marL="0">
              <a:lnSpc>
                <a:spcPct val="110000"/>
              </a:lnSpc>
              <a:spcAft>
                <a:spcPts val="1200"/>
              </a:spcAft>
              <a:buNone/>
            </a:pPr>
            <a:r>
              <a:rPr lang="en-US" sz="1150" dirty="0">
                <a:solidFill>
                  <a:srgbClr val="333333"/>
                </a:solidFill>
                <a:latin typeface="Segoe UI" pitchFamily="34" charset="0"/>
                <a:ea typeface="Segoe UI" pitchFamily="34" charset="-122"/>
                <a:cs typeface="Segoe UI" pitchFamily="34" charset="-120"/>
              </a:rPr>
              <a:t>No visibility of how likely a budget overrun is</a:t>
            </a:r>
            <a:endParaRPr lang="en-US" sz="1150" dirty="0"/>
          </a:p>
          <a:p>
            <a:pPr indent="0" marL="0">
              <a:lnSpc>
                <a:spcPct val="110000"/>
              </a:lnSpc>
              <a:spcAft>
                <a:spcPts val="1200"/>
              </a:spcAft>
              <a:buNone/>
            </a:pPr>
            <a:r>
              <a:rPr lang="en-US" sz="1150" b="1" dirty="0">
                <a:solidFill>
                  <a:srgbClr val="D97706"/>
                </a:solidFill>
                <a:latin typeface="Segoe UI" pitchFamily="34" charset="0"/>
                <a:ea typeface="Segoe UI" pitchFamily="34" charset="-122"/>
                <a:cs typeface="Segoe UI" pitchFamily="34" charset="-120"/>
              </a:rPr>
              <a:t>✗   </a:t>
            </a:r>
            <a:pPr indent="0" marL="0">
              <a:lnSpc>
                <a:spcPct val="110000"/>
              </a:lnSpc>
              <a:spcAft>
                <a:spcPts val="1200"/>
              </a:spcAft>
              <a:buNone/>
            </a:pPr>
            <a:r>
              <a:rPr lang="en-US" sz="1150" dirty="0">
                <a:solidFill>
                  <a:srgbClr val="333333"/>
                </a:solidFill>
                <a:latin typeface="Segoe UI" pitchFamily="34" charset="0"/>
                <a:ea typeface="Segoe UI" pitchFamily="34" charset="-122"/>
                <a:cs typeface="Segoe UI" pitchFamily="34" charset="-120"/>
              </a:rPr>
              <a:t>Contingency added as an arbitrary percentage</a:t>
            </a:r>
            <a:endParaRPr lang="en-US" sz="1150" dirty="0"/>
          </a:p>
          <a:p>
            <a:pPr indent="0" marL="0">
              <a:lnSpc>
                <a:spcPct val="110000"/>
              </a:lnSpc>
              <a:spcAft>
                <a:spcPts val="1200"/>
              </a:spcAft>
              <a:buNone/>
            </a:pPr>
            <a:r>
              <a:rPr lang="en-US" sz="1150" b="1" dirty="0">
                <a:solidFill>
                  <a:srgbClr val="D97706"/>
                </a:solidFill>
                <a:latin typeface="Segoe UI" pitchFamily="34" charset="0"/>
                <a:ea typeface="Segoe UI" pitchFamily="34" charset="-122"/>
                <a:cs typeface="Segoe UI" pitchFamily="34" charset="-120"/>
              </a:rPr>
              <a:t>✗   </a:t>
            </a:r>
            <a:pPr indent="0" marL="0">
              <a:lnSpc>
                <a:spcPct val="110000"/>
              </a:lnSpc>
              <a:spcAft>
                <a:spcPts val="1200"/>
              </a:spcAft>
              <a:buNone/>
            </a:pPr>
            <a:r>
              <a:rPr lang="en-US" sz="1150" dirty="0">
                <a:solidFill>
                  <a:srgbClr val="333333"/>
                </a:solidFill>
                <a:latin typeface="Segoe UI" pitchFamily="34" charset="0"/>
                <a:ea typeface="Segoe UI" pitchFamily="34" charset="-122"/>
                <a:cs typeface="Segoe UI" pitchFamily="34" charset="-120"/>
              </a:rPr>
              <a:t>A risk register lists threats but cannot aggregate them</a:t>
            </a:r>
            <a:endParaRPr lang="en-US" sz="1150" dirty="0"/>
          </a:p>
        </p:txBody>
      </p:sp>
      <p:sp>
        <p:nvSpPr>
          <p:cNvPr id="9" name="Text 7"/>
          <p:cNvSpPr/>
          <p:nvPr/>
        </p:nvSpPr>
        <p:spPr>
          <a:xfrm>
            <a:off x="6528816" y="2194560"/>
            <a:ext cx="4892040" cy="3017520"/>
          </a:xfrm>
          <a:prstGeom prst="rect">
            <a:avLst/>
          </a:prstGeom>
          <a:noFill/>
          <a:ln/>
        </p:spPr>
        <p:txBody>
          <a:bodyPr wrap="square" lIns="0" tIns="0" rIns="0" bIns="0" rtlCol="0" anchor="t"/>
          <a:lstStyle/>
          <a:p>
            <a:pPr indent="0" marL="0">
              <a:lnSpc>
                <a:spcPct val="110000"/>
              </a:lnSpc>
              <a:spcAft>
                <a:spcPts val="1200"/>
              </a:spcAft>
              <a:buNone/>
            </a:pPr>
            <a:r>
              <a:rPr lang="en-US" sz="1150" b="1" dirty="0">
                <a:solidFill>
                  <a:srgbClr val="2E7D4F"/>
                </a:solidFill>
                <a:latin typeface="Segoe UI" pitchFamily="34" charset="0"/>
                <a:ea typeface="Segoe UI" pitchFamily="34" charset="-122"/>
                <a:cs typeface="Segoe UI" pitchFamily="34" charset="-120"/>
              </a:rPr>
              <a:t>✓   </a:t>
            </a:r>
            <a:pPr indent="0" marL="0">
              <a:lnSpc>
                <a:spcPct val="110000"/>
              </a:lnSpc>
              <a:spcAft>
                <a:spcPts val="1200"/>
              </a:spcAft>
              <a:buNone/>
            </a:pPr>
            <a:r>
              <a:rPr lang="en-US" sz="1150" dirty="0">
                <a:solidFill>
                  <a:srgbClr val="333333"/>
                </a:solidFill>
                <a:latin typeface="Segoe UI" pitchFamily="34" charset="0"/>
                <a:ea typeface="Segoe UI" pitchFamily="34" charset="-122"/>
                <a:cs typeface="Segoe UI" pitchFamily="34" charset="-120"/>
              </a:rPr>
              <a:t>P10 / P50 / P80 / P90 reporting for boards and lenders</a:t>
            </a:r>
            <a:endParaRPr lang="en-US" sz="1150" dirty="0"/>
          </a:p>
          <a:p>
            <a:pPr indent="0" marL="0">
              <a:lnSpc>
                <a:spcPct val="110000"/>
              </a:lnSpc>
              <a:spcAft>
                <a:spcPts val="1200"/>
              </a:spcAft>
              <a:buNone/>
            </a:pPr>
            <a:r>
              <a:rPr lang="en-US" sz="1150" b="1" dirty="0">
                <a:solidFill>
                  <a:srgbClr val="2E7D4F"/>
                </a:solidFill>
                <a:latin typeface="Segoe UI" pitchFamily="34" charset="0"/>
                <a:ea typeface="Segoe UI" pitchFamily="34" charset="-122"/>
                <a:cs typeface="Segoe UI" pitchFamily="34" charset="-120"/>
              </a:rPr>
              <a:t>✓   </a:t>
            </a:r>
            <a:pPr indent="0" marL="0">
              <a:lnSpc>
                <a:spcPct val="110000"/>
              </a:lnSpc>
              <a:spcAft>
                <a:spcPts val="1200"/>
              </a:spcAft>
              <a:buNone/>
            </a:pPr>
            <a:r>
              <a:rPr lang="en-US" sz="1150" dirty="0">
                <a:solidFill>
                  <a:srgbClr val="333333"/>
                </a:solidFill>
                <a:latin typeface="Segoe UI" pitchFamily="34" charset="0"/>
                <a:ea typeface="Segoe UI" pitchFamily="34" charset="-122"/>
                <a:cs typeface="Segoe UI" pitchFamily="34" charset="-120"/>
              </a:rPr>
              <a:t>Contingency sized from evidence, not a percentage guess</a:t>
            </a:r>
            <a:endParaRPr lang="en-US" sz="1150" dirty="0"/>
          </a:p>
          <a:p>
            <a:pPr indent="0" marL="0">
              <a:lnSpc>
                <a:spcPct val="110000"/>
              </a:lnSpc>
              <a:spcAft>
                <a:spcPts val="1200"/>
              </a:spcAft>
              <a:buNone/>
            </a:pPr>
            <a:r>
              <a:rPr lang="en-US" sz="1150" b="1" dirty="0">
                <a:solidFill>
                  <a:srgbClr val="2E7D4F"/>
                </a:solidFill>
                <a:latin typeface="Segoe UI" pitchFamily="34" charset="0"/>
                <a:ea typeface="Segoe UI" pitchFamily="34" charset="-122"/>
                <a:cs typeface="Segoe UI" pitchFamily="34" charset="-120"/>
              </a:rPr>
              <a:t>✓   </a:t>
            </a:r>
            <a:pPr indent="0" marL="0">
              <a:lnSpc>
                <a:spcPct val="110000"/>
              </a:lnSpc>
              <a:spcAft>
                <a:spcPts val="1200"/>
              </a:spcAft>
              <a:buNone/>
            </a:pPr>
            <a:r>
              <a:rPr lang="en-US" sz="1150" dirty="0">
                <a:solidFill>
                  <a:srgbClr val="333333"/>
                </a:solidFill>
                <a:latin typeface="Segoe UI" pitchFamily="34" charset="0"/>
                <a:ea typeface="Segoe UI" pitchFamily="34" charset="-122"/>
                <a:cs typeface="Segoe UI" pitchFamily="34" charset="-120"/>
              </a:rPr>
              <a:t>Tornado ranking of which risks matter most</a:t>
            </a:r>
            <a:endParaRPr lang="en-US" sz="1150" dirty="0"/>
          </a:p>
          <a:p>
            <a:pPr indent="0" marL="0">
              <a:lnSpc>
                <a:spcPct val="110000"/>
              </a:lnSpc>
              <a:spcAft>
                <a:spcPts val="1200"/>
              </a:spcAft>
              <a:buNone/>
            </a:pPr>
            <a:r>
              <a:rPr lang="en-US" sz="1150" b="1" dirty="0">
                <a:solidFill>
                  <a:srgbClr val="2E7D4F"/>
                </a:solidFill>
                <a:latin typeface="Segoe UI" pitchFamily="34" charset="0"/>
                <a:ea typeface="Segoe UI" pitchFamily="34" charset="-122"/>
                <a:cs typeface="Segoe UI" pitchFamily="34" charset="-120"/>
              </a:rPr>
              <a:t>✓   </a:t>
            </a:r>
            <a:pPr indent="0" marL="0">
              <a:lnSpc>
                <a:spcPct val="110000"/>
              </a:lnSpc>
              <a:spcAft>
                <a:spcPts val="1200"/>
              </a:spcAft>
              <a:buNone/>
            </a:pPr>
            <a:r>
              <a:rPr lang="en-US" sz="1150" dirty="0">
                <a:solidFill>
                  <a:srgbClr val="333333"/>
                </a:solidFill>
                <a:latin typeface="Segoe UI" pitchFamily="34" charset="0"/>
                <a:ea typeface="Segoe UI" pitchFamily="34" charset="-122"/>
                <a:cs typeface="Segoe UI" pitchFamily="34" charset="-120"/>
              </a:rPr>
              <a:t>Combined impact of correlated adverse events</a:t>
            </a:r>
            <a:endParaRPr lang="en-US" sz="1150" dirty="0"/>
          </a:p>
          <a:p>
            <a:pPr indent="0" marL="0">
              <a:lnSpc>
                <a:spcPct val="110000"/>
              </a:lnSpc>
              <a:spcAft>
                <a:spcPts val="1200"/>
              </a:spcAft>
              <a:buNone/>
            </a:pPr>
            <a:r>
              <a:rPr lang="en-US" sz="1150" b="1" dirty="0">
                <a:solidFill>
                  <a:srgbClr val="2E7D4F"/>
                </a:solidFill>
                <a:latin typeface="Segoe UI" pitchFamily="34" charset="0"/>
                <a:ea typeface="Segoe UI" pitchFamily="34" charset="-122"/>
                <a:cs typeface="Segoe UI" pitchFamily="34" charset="-120"/>
              </a:rPr>
              <a:t>✓   </a:t>
            </a:r>
            <a:pPr indent="0" marL="0">
              <a:lnSpc>
                <a:spcPct val="110000"/>
              </a:lnSpc>
              <a:spcAft>
                <a:spcPts val="1200"/>
              </a:spcAft>
              <a:buNone/>
            </a:pPr>
            <a:r>
              <a:rPr lang="en-US" sz="1150" dirty="0">
                <a:solidFill>
                  <a:srgbClr val="333333"/>
                </a:solidFill>
                <a:latin typeface="Segoe UI" pitchFamily="34" charset="0"/>
                <a:ea typeface="Segoe UI" pitchFamily="34" charset="-122"/>
                <a:cs typeface="Segoe UI" pitchFamily="34" charset="-120"/>
              </a:rPr>
              <a:t>Separate views for Owner, EPC Contractor and whole project</a:t>
            </a:r>
            <a:endParaRPr lang="en-US" sz="1150" dirty="0"/>
          </a:p>
        </p:txBody>
      </p:sp>
      <p:sp>
        <p:nvSpPr>
          <p:cNvPr id="10" name="Shape 8"/>
          <p:cNvSpPr/>
          <p:nvPr/>
        </p:nvSpPr>
        <p:spPr>
          <a:xfrm>
            <a:off x="594360" y="5577840"/>
            <a:ext cx="11002975" cy="658368"/>
          </a:xfrm>
          <a:prstGeom prst="roundRect">
            <a:avLst>
              <a:gd name="adj" fmla="val 9722"/>
            </a:avLst>
          </a:prstGeom>
          <a:solidFill>
            <a:srgbClr val="1A2332"/>
          </a:solidFill>
          <a:ln/>
        </p:spPr>
      </p:sp>
      <p:sp>
        <p:nvSpPr>
          <p:cNvPr id="11" name="Text 9"/>
          <p:cNvSpPr/>
          <p:nvPr/>
        </p:nvSpPr>
        <p:spPr>
          <a:xfrm>
            <a:off x="594360" y="5577840"/>
            <a:ext cx="11002975" cy="658368"/>
          </a:xfrm>
          <a:prstGeom prst="rect">
            <a:avLst/>
          </a:prstGeom>
          <a:noFill/>
          <a:ln/>
        </p:spPr>
        <p:txBody>
          <a:bodyPr wrap="square" lIns="0" tIns="0" rIns="0" bIns="0" rtlCol="0" anchor="ctr"/>
          <a:lstStyle/>
          <a:p>
            <a:pPr algn="ctr" indent="0" marL="0">
              <a:buNone/>
            </a:pPr>
            <a:r>
              <a:rPr lang="en-US" sz="1250" b="1" dirty="0">
                <a:solidFill>
                  <a:srgbClr val="FFFFFF"/>
                </a:solidFill>
                <a:latin typeface="Segoe UI" pitchFamily="34" charset="0"/>
                <a:ea typeface="Segoe UI" pitchFamily="34" charset="-122"/>
                <a:cs typeface="Segoe UI" pitchFamily="34" charset="-120"/>
              </a:rPr>
              <a:t>30,000+ scenarios in about 30 seconds. </a:t>
            </a:r>
            <a:pPr algn="ctr" indent="0" marL="0">
              <a:buNone/>
            </a:pPr>
            <a:r>
              <a:rPr lang="en-US" sz="1250" dirty="0">
                <a:solidFill>
                  <a:srgbClr val="C3CBD8"/>
                </a:solidFill>
                <a:latin typeface="Segoe UI" pitchFamily="34" charset="0"/>
                <a:ea typeface="Segoe UI" pitchFamily="34" charset="-122"/>
                <a:cs typeface="Segoe UI" pitchFamily="34" charset="-120"/>
              </a:rPr>
              <a:t>A complete probability distribution, not one number.</a:t>
            </a:r>
            <a:endParaRPr lang="en-US" sz="1250" dirty="0"/>
          </a:p>
        </p:txBody>
      </p:sp>
      <p:sp>
        <p:nvSpPr>
          <p:cNvPr id="12" name="Text 10"/>
          <p:cNvSpPr/>
          <p:nvPr/>
        </p:nvSpPr>
        <p:spPr>
          <a:xfrm>
            <a:off x="594360" y="6510528"/>
            <a:ext cx="4572000" cy="219456"/>
          </a:xfrm>
          <a:prstGeom prst="rect">
            <a:avLst/>
          </a:prstGeom>
          <a:noFill/>
          <a:ln/>
        </p:spPr>
        <p:txBody>
          <a:bodyPr wrap="square" lIns="0" tIns="0" rIns="0" bIns="0" rtlCol="0" anchor="ctr"/>
          <a:lstStyle/>
          <a:p>
            <a:pPr algn="l" indent="0" marL="0">
              <a:buNone/>
            </a:pPr>
            <a:r>
              <a:rPr lang="en-US" sz="800" dirty="0">
                <a:solidFill>
                  <a:srgbClr val="5A6478"/>
                </a:solidFill>
                <a:latin typeface="Segoe UI" pitchFamily="34" charset="0"/>
                <a:ea typeface="Segoe UI" pitchFamily="34" charset="-122"/>
                <a:cs typeface="Segoe UI" pitchFamily="34" charset="-120"/>
              </a:rPr>
              <a:t>Monte Carlo cost risk analysis</a:t>
            </a:r>
            <a:endParaRPr lang="en-US" sz="800" dirty="0"/>
          </a:p>
        </p:txBody>
      </p:sp>
      <p:sp>
        <p:nvSpPr>
          <p:cNvPr id="13" name="Text 11"/>
          <p:cNvSpPr/>
          <p:nvPr/>
        </p:nvSpPr>
        <p:spPr>
          <a:xfrm>
            <a:off x="11228832" y="6510528"/>
            <a:ext cx="365760" cy="219456"/>
          </a:xfrm>
          <a:prstGeom prst="rect">
            <a:avLst/>
          </a:prstGeom>
          <a:noFill/>
          <a:ln/>
        </p:spPr>
        <p:txBody>
          <a:bodyPr wrap="square" lIns="0" tIns="0" rIns="0" bIns="0" rtlCol="0" anchor="ctr"/>
          <a:lstStyle/>
          <a:p>
            <a:pPr algn="r" indent="0" marL="0">
              <a:buNone/>
            </a:pPr>
            <a:r>
              <a:rPr lang="en-US" sz="800" dirty="0">
                <a:solidFill>
                  <a:srgbClr val="5A6478"/>
                </a:solidFill>
                <a:latin typeface="Segoe UI" pitchFamily="34" charset="0"/>
                <a:ea typeface="Segoe UI" pitchFamily="34" charset="-122"/>
                <a:cs typeface="Segoe UI" pitchFamily="34" charset="-120"/>
              </a:rPr>
              <a:t>4</a:t>
            </a:r>
            <a:endParaRPr lang="en-US" sz="8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bg>
      <p:bgPr>
        <a:solidFill>
          <a:srgbClr val="FFFFFF"/>
        </a:solidFill>
      </p:bgPr>
    </p:bg>
    <p:spTree>
      <p:nvGrpSpPr>
        <p:cNvPr id="1" name=""/>
        <p:cNvGrpSpPr/>
        <p:nvPr/>
      </p:nvGrpSpPr>
      <p:grpSpPr>
        <a:xfrm>
          <a:off x="0" y="0"/>
          <a:ext cx="0" cy="0"/>
          <a:chOff x="0" y="0"/>
          <a:chExt cx="0" cy="0"/>
        </a:xfrm>
      </p:grpSpPr>
      <p:sp>
        <p:nvSpPr>
          <p:cNvPr id="2" name="Text 0"/>
          <p:cNvSpPr/>
          <p:nvPr/>
        </p:nvSpPr>
        <p:spPr>
          <a:xfrm>
            <a:off x="594360" y="402336"/>
            <a:ext cx="10515600" cy="274320"/>
          </a:xfrm>
          <a:prstGeom prst="rect">
            <a:avLst/>
          </a:prstGeom>
          <a:noFill/>
          <a:ln/>
        </p:spPr>
        <p:txBody>
          <a:bodyPr wrap="square" lIns="0" tIns="0" rIns="0" bIns="0" rtlCol="0" anchor="ctr"/>
          <a:lstStyle/>
          <a:p>
            <a:pPr indent="0" marL="0">
              <a:buNone/>
            </a:pPr>
            <a:r>
              <a:rPr lang="en-US" sz="1050" b="1" spc="300" kern="0" dirty="0">
                <a:solidFill>
                  <a:srgbClr val="2C4D7A"/>
                </a:solidFill>
                <a:latin typeface="Segoe UI" pitchFamily="34" charset="0"/>
                <a:ea typeface="Segoe UI" pitchFamily="34" charset="-122"/>
                <a:cs typeface="Segoe UI" pitchFamily="34" charset="-120"/>
              </a:rPr>
              <a:t>HOW IT WORKS</a:t>
            </a:r>
            <a:endParaRPr lang="en-US" sz="1050" dirty="0"/>
          </a:p>
        </p:txBody>
      </p:sp>
      <p:sp>
        <p:nvSpPr>
          <p:cNvPr id="3" name="Text 1"/>
          <p:cNvSpPr/>
          <p:nvPr/>
        </p:nvSpPr>
        <p:spPr>
          <a:xfrm>
            <a:off x="594360" y="676656"/>
            <a:ext cx="10881360" cy="502920"/>
          </a:xfrm>
          <a:prstGeom prst="rect">
            <a:avLst/>
          </a:prstGeom>
          <a:noFill/>
          <a:ln/>
        </p:spPr>
        <p:txBody>
          <a:bodyPr wrap="square" lIns="0" tIns="0" rIns="0" bIns="0" rtlCol="0" anchor="ctr"/>
          <a:lstStyle/>
          <a:p>
            <a:pPr indent="0" marL="0">
              <a:buNone/>
            </a:pPr>
            <a:r>
              <a:rPr lang="en-US" sz="2500" b="1" dirty="0">
                <a:solidFill>
                  <a:srgbClr val="1A2332"/>
                </a:solidFill>
                <a:latin typeface="Segoe UI" pitchFamily="34" charset="0"/>
                <a:ea typeface="Segoe UI" pitchFamily="34" charset="-122"/>
                <a:cs typeface="Segoe UI" pitchFamily="34" charset="-120"/>
              </a:rPr>
              <a:t>Two integrated layers, run together</a:t>
            </a:r>
            <a:endParaRPr lang="en-US" sz="2500" dirty="0"/>
          </a:p>
        </p:txBody>
      </p:sp>
      <p:sp>
        <p:nvSpPr>
          <p:cNvPr id="4" name="Shape 2"/>
          <p:cNvSpPr/>
          <p:nvPr/>
        </p:nvSpPr>
        <p:spPr>
          <a:xfrm>
            <a:off x="594360" y="1463040"/>
            <a:ext cx="5385816" cy="2560320"/>
          </a:xfrm>
          <a:prstGeom prst="roundRect">
            <a:avLst>
              <a:gd name="adj" fmla="val 2500"/>
            </a:avLst>
          </a:prstGeom>
          <a:solidFill>
            <a:srgbClr val="F5F6F8"/>
          </a:solidFill>
          <a:ln w="12700">
            <a:solidFill>
              <a:srgbClr val="E3E6EB"/>
            </a:solidFill>
            <a:prstDash val="solid"/>
          </a:ln>
        </p:spPr>
      </p:sp>
      <p:sp>
        <p:nvSpPr>
          <p:cNvPr id="5" name="Shape 3"/>
          <p:cNvSpPr/>
          <p:nvPr/>
        </p:nvSpPr>
        <p:spPr>
          <a:xfrm>
            <a:off x="914400" y="1783080"/>
            <a:ext cx="384048" cy="384048"/>
          </a:xfrm>
          <a:prstGeom prst="ellipse">
            <a:avLst/>
          </a:prstGeom>
          <a:solidFill>
            <a:srgbClr val="1A2332"/>
          </a:solidFill>
          <a:ln/>
        </p:spPr>
      </p:sp>
      <p:sp>
        <p:nvSpPr>
          <p:cNvPr id="6" name="Text 4"/>
          <p:cNvSpPr/>
          <p:nvPr/>
        </p:nvSpPr>
        <p:spPr>
          <a:xfrm>
            <a:off x="914400" y="1773936"/>
            <a:ext cx="384048" cy="384048"/>
          </a:xfrm>
          <a:prstGeom prst="rect">
            <a:avLst/>
          </a:prstGeom>
          <a:noFill/>
          <a:ln/>
        </p:spPr>
        <p:txBody>
          <a:bodyPr wrap="square" lIns="0" tIns="0" rIns="0" bIns="0" rtlCol="0" anchor="ctr"/>
          <a:lstStyle/>
          <a:p>
            <a:pPr algn="ctr" indent="0" marL="0">
              <a:buNone/>
            </a:pPr>
            <a:r>
              <a:rPr lang="en-US" sz="1400" b="1" dirty="0">
                <a:solidFill>
                  <a:srgbClr val="FFFFFF"/>
                </a:solidFill>
                <a:latin typeface="Segoe UI" pitchFamily="34" charset="0"/>
                <a:ea typeface="Segoe UI" pitchFamily="34" charset="-122"/>
                <a:cs typeface="Segoe UI" pitchFamily="34" charset="-120"/>
              </a:rPr>
              <a:t>1</a:t>
            </a:r>
            <a:endParaRPr lang="en-US" sz="1400" dirty="0"/>
          </a:p>
        </p:txBody>
      </p:sp>
      <p:sp>
        <p:nvSpPr>
          <p:cNvPr id="7" name="Text 5"/>
          <p:cNvSpPr/>
          <p:nvPr/>
        </p:nvSpPr>
        <p:spPr>
          <a:xfrm>
            <a:off x="1463040" y="1810512"/>
            <a:ext cx="2286000" cy="228600"/>
          </a:xfrm>
          <a:prstGeom prst="rect">
            <a:avLst/>
          </a:prstGeom>
          <a:noFill/>
          <a:ln/>
        </p:spPr>
        <p:txBody>
          <a:bodyPr wrap="square" lIns="0" tIns="0" rIns="0" bIns="0" rtlCol="0" anchor="ctr"/>
          <a:lstStyle/>
          <a:p>
            <a:pPr indent="0" marL="0">
              <a:buNone/>
            </a:pPr>
            <a:r>
              <a:rPr lang="en-US" sz="900" b="1" spc="200" kern="0" dirty="0">
                <a:solidFill>
                  <a:srgbClr val="2C4D7A"/>
                </a:solidFill>
                <a:latin typeface="Segoe UI" pitchFamily="34" charset="0"/>
                <a:ea typeface="Segoe UI" pitchFamily="34" charset="-122"/>
                <a:cs typeface="Segoe UI" pitchFamily="34" charset="-120"/>
              </a:rPr>
              <a:t>LAYER 1</a:t>
            </a:r>
            <a:endParaRPr lang="en-US" sz="900" dirty="0"/>
          </a:p>
        </p:txBody>
      </p:sp>
      <p:sp>
        <p:nvSpPr>
          <p:cNvPr id="8" name="Text 6"/>
          <p:cNvSpPr/>
          <p:nvPr/>
        </p:nvSpPr>
        <p:spPr>
          <a:xfrm>
            <a:off x="1463040" y="2029968"/>
            <a:ext cx="4206240" cy="365760"/>
          </a:xfrm>
          <a:prstGeom prst="rect">
            <a:avLst/>
          </a:prstGeom>
          <a:noFill/>
          <a:ln/>
        </p:spPr>
        <p:txBody>
          <a:bodyPr wrap="square" lIns="0" tIns="0" rIns="0" bIns="0" rtlCol="0" anchor="ctr"/>
          <a:lstStyle/>
          <a:p>
            <a:pPr indent="0" marL="0">
              <a:buNone/>
            </a:pPr>
            <a:r>
              <a:rPr lang="en-US" sz="1450" b="1" dirty="0">
                <a:solidFill>
                  <a:srgbClr val="1A2332"/>
                </a:solidFill>
                <a:latin typeface="Segoe UI" pitchFamily="34" charset="0"/>
                <a:ea typeface="Segoe UI" pitchFamily="34" charset="-122"/>
                <a:cs typeface="Segoe UI" pitchFamily="34" charset="-120"/>
              </a:rPr>
              <a:t>Price and volume risk</a:t>
            </a:r>
            <a:endParaRPr lang="en-US" sz="1450" dirty="0"/>
          </a:p>
        </p:txBody>
      </p:sp>
      <p:sp>
        <p:nvSpPr>
          <p:cNvPr id="9" name="Text 7"/>
          <p:cNvSpPr/>
          <p:nvPr/>
        </p:nvSpPr>
        <p:spPr>
          <a:xfrm>
            <a:off x="914400" y="2606040"/>
            <a:ext cx="4709160" cy="1325880"/>
          </a:xfrm>
          <a:prstGeom prst="rect">
            <a:avLst/>
          </a:prstGeom>
          <a:noFill/>
          <a:ln/>
        </p:spPr>
        <p:txBody>
          <a:bodyPr wrap="square" lIns="0" tIns="0" rIns="0" bIns="0" rtlCol="0" anchor="t"/>
          <a:lstStyle/>
          <a:p>
            <a:pPr indent="0" marL="0">
              <a:lnSpc>
                <a:spcPct val="115000"/>
              </a:lnSpc>
              <a:buNone/>
            </a:pPr>
            <a:r>
              <a:rPr lang="en-US" sz="1100" dirty="0">
                <a:solidFill>
                  <a:srgbClr val="5A6478"/>
                </a:solidFill>
                <a:latin typeface="Segoe UI" pitchFamily="34" charset="0"/>
                <a:ea typeface="Segoe UI" pitchFamily="34" charset="-122"/>
                <a:cs typeface="Segoe UI" pitchFamily="34" charset="-120"/>
              </a:rPr>
              <a:t>Continuous uncertainty in the base estimate: market prices, labour rates and productivity. Applied to WBS-level cost buckets using triangular or lognormal distributions.</a:t>
            </a:r>
            <a:endParaRPr lang="en-US" sz="1100" dirty="0"/>
          </a:p>
        </p:txBody>
      </p:sp>
      <p:sp>
        <p:nvSpPr>
          <p:cNvPr id="10" name="Shape 8"/>
          <p:cNvSpPr/>
          <p:nvPr/>
        </p:nvSpPr>
        <p:spPr>
          <a:xfrm>
            <a:off x="6208776" y="1463040"/>
            <a:ext cx="5385816" cy="2560320"/>
          </a:xfrm>
          <a:prstGeom prst="roundRect">
            <a:avLst>
              <a:gd name="adj" fmla="val 2500"/>
            </a:avLst>
          </a:prstGeom>
          <a:solidFill>
            <a:srgbClr val="F5F6F8"/>
          </a:solidFill>
          <a:ln w="12700">
            <a:solidFill>
              <a:srgbClr val="E3E6EB"/>
            </a:solidFill>
            <a:prstDash val="solid"/>
          </a:ln>
        </p:spPr>
      </p:sp>
      <p:sp>
        <p:nvSpPr>
          <p:cNvPr id="11" name="Shape 9"/>
          <p:cNvSpPr/>
          <p:nvPr/>
        </p:nvSpPr>
        <p:spPr>
          <a:xfrm>
            <a:off x="6528816" y="1783080"/>
            <a:ext cx="384048" cy="384048"/>
          </a:xfrm>
          <a:prstGeom prst="ellipse">
            <a:avLst/>
          </a:prstGeom>
          <a:solidFill>
            <a:srgbClr val="1A2332"/>
          </a:solidFill>
          <a:ln/>
        </p:spPr>
      </p:sp>
      <p:sp>
        <p:nvSpPr>
          <p:cNvPr id="12" name="Text 10"/>
          <p:cNvSpPr/>
          <p:nvPr/>
        </p:nvSpPr>
        <p:spPr>
          <a:xfrm>
            <a:off x="6528816" y="1773936"/>
            <a:ext cx="384048" cy="384048"/>
          </a:xfrm>
          <a:prstGeom prst="rect">
            <a:avLst/>
          </a:prstGeom>
          <a:noFill/>
          <a:ln/>
        </p:spPr>
        <p:txBody>
          <a:bodyPr wrap="square" lIns="0" tIns="0" rIns="0" bIns="0" rtlCol="0" anchor="ctr"/>
          <a:lstStyle/>
          <a:p>
            <a:pPr algn="ctr" indent="0" marL="0">
              <a:buNone/>
            </a:pPr>
            <a:r>
              <a:rPr lang="en-US" sz="1400" b="1" dirty="0">
                <a:solidFill>
                  <a:srgbClr val="FFFFFF"/>
                </a:solidFill>
                <a:latin typeface="Segoe UI" pitchFamily="34" charset="0"/>
                <a:ea typeface="Segoe UI" pitchFamily="34" charset="-122"/>
                <a:cs typeface="Segoe UI" pitchFamily="34" charset="-120"/>
              </a:rPr>
              <a:t>2</a:t>
            </a:r>
            <a:endParaRPr lang="en-US" sz="1400" dirty="0"/>
          </a:p>
        </p:txBody>
      </p:sp>
      <p:sp>
        <p:nvSpPr>
          <p:cNvPr id="13" name="Text 11"/>
          <p:cNvSpPr/>
          <p:nvPr/>
        </p:nvSpPr>
        <p:spPr>
          <a:xfrm>
            <a:off x="7077456" y="1810512"/>
            <a:ext cx="2286000" cy="228600"/>
          </a:xfrm>
          <a:prstGeom prst="rect">
            <a:avLst/>
          </a:prstGeom>
          <a:noFill/>
          <a:ln/>
        </p:spPr>
        <p:txBody>
          <a:bodyPr wrap="square" lIns="0" tIns="0" rIns="0" bIns="0" rtlCol="0" anchor="ctr"/>
          <a:lstStyle/>
          <a:p>
            <a:pPr indent="0" marL="0">
              <a:buNone/>
            </a:pPr>
            <a:r>
              <a:rPr lang="en-US" sz="900" b="1" spc="200" kern="0" dirty="0">
                <a:solidFill>
                  <a:srgbClr val="2C4D7A"/>
                </a:solidFill>
                <a:latin typeface="Segoe UI" pitchFamily="34" charset="0"/>
                <a:ea typeface="Segoe UI" pitchFamily="34" charset="-122"/>
                <a:cs typeface="Segoe UI" pitchFamily="34" charset="-120"/>
              </a:rPr>
              <a:t>LAYER 2</a:t>
            </a:r>
            <a:endParaRPr lang="en-US" sz="900" dirty="0"/>
          </a:p>
        </p:txBody>
      </p:sp>
      <p:sp>
        <p:nvSpPr>
          <p:cNvPr id="14" name="Text 12"/>
          <p:cNvSpPr/>
          <p:nvPr/>
        </p:nvSpPr>
        <p:spPr>
          <a:xfrm>
            <a:off x="7077456" y="2029968"/>
            <a:ext cx="4206240" cy="365760"/>
          </a:xfrm>
          <a:prstGeom prst="rect">
            <a:avLst/>
          </a:prstGeom>
          <a:noFill/>
          <a:ln/>
        </p:spPr>
        <p:txBody>
          <a:bodyPr wrap="square" lIns="0" tIns="0" rIns="0" bIns="0" rtlCol="0" anchor="ctr"/>
          <a:lstStyle/>
          <a:p>
            <a:pPr indent="0" marL="0">
              <a:buNone/>
            </a:pPr>
            <a:r>
              <a:rPr lang="en-US" sz="1450" b="1" dirty="0">
                <a:solidFill>
                  <a:srgbClr val="1A2332"/>
                </a:solidFill>
                <a:latin typeface="Segoe UI" pitchFamily="34" charset="0"/>
                <a:ea typeface="Segoe UI" pitchFamily="34" charset="-122"/>
                <a:cs typeface="Segoe UI" pitchFamily="34" charset="-120"/>
              </a:rPr>
              <a:t>Event risk</a:t>
            </a:r>
            <a:endParaRPr lang="en-US" sz="1450" dirty="0"/>
          </a:p>
        </p:txBody>
      </p:sp>
      <p:sp>
        <p:nvSpPr>
          <p:cNvPr id="15" name="Text 13"/>
          <p:cNvSpPr/>
          <p:nvPr/>
        </p:nvSpPr>
        <p:spPr>
          <a:xfrm>
            <a:off x="6528816" y="2606040"/>
            <a:ext cx="4709160" cy="1325880"/>
          </a:xfrm>
          <a:prstGeom prst="rect">
            <a:avLst/>
          </a:prstGeom>
          <a:noFill/>
          <a:ln/>
        </p:spPr>
        <p:txBody>
          <a:bodyPr wrap="square" lIns="0" tIns="0" rIns="0" bIns="0" rtlCol="0" anchor="t"/>
          <a:lstStyle/>
          <a:p>
            <a:pPr indent="0" marL="0">
              <a:lnSpc>
                <a:spcPct val="115000"/>
              </a:lnSpc>
              <a:buNone/>
            </a:pPr>
            <a:r>
              <a:rPr lang="en-US" sz="1100" dirty="0">
                <a:solidFill>
                  <a:srgbClr val="5A6478"/>
                </a:solidFill>
                <a:latin typeface="Segoe UI" pitchFamily="34" charset="0"/>
                <a:ea typeface="Segoe UI" pitchFamily="34" charset="-122"/>
                <a:cs typeface="Segoe UI" pitchFamily="34" charset="-120"/>
              </a:rPr>
              <a:t>Discrete events from the risk register, each with a probability of occurring. If an event fires, its cost impact is drawn from an optimistic, most likely and pessimistic range. Events can chain into one another.</a:t>
            </a:r>
            <a:endParaRPr lang="en-US" sz="1100" dirty="0"/>
          </a:p>
        </p:txBody>
      </p:sp>
      <p:sp>
        <p:nvSpPr>
          <p:cNvPr id="16" name="Shape 14"/>
          <p:cNvSpPr/>
          <p:nvPr/>
        </p:nvSpPr>
        <p:spPr>
          <a:xfrm>
            <a:off x="594360" y="4389120"/>
            <a:ext cx="11002975" cy="1600200"/>
          </a:xfrm>
          <a:prstGeom prst="roundRect">
            <a:avLst>
              <a:gd name="adj" fmla="val 4000"/>
            </a:avLst>
          </a:prstGeom>
          <a:solidFill>
            <a:srgbClr val="1A2332"/>
          </a:solidFill>
          <a:ln/>
        </p:spPr>
      </p:sp>
      <p:sp>
        <p:nvSpPr>
          <p:cNvPr id="17" name="Text 15"/>
          <p:cNvSpPr/>
          <p:nvPr/>
        </p:nvSpPr>
        <p:spPr>
          <a:xfrm>
            <a:off x="960120" y="4645152"/>
            <a:ext cx="10241280" cy="347472"/>
          </a:xfrm>
          <a:prstGeom prst="rect">
            <a:avLst/>
          </a:prstGeom>
          <a:noFill/>
          <a:ln/>
        </p:spPr>
        <p:txBody>
          <a:bodyPr wrap="square" lIns="0" tIns="0" rIns="0" bIns="0" rtlCol="0" anchor="ctr"/>
          <a:lstStyle/>
          <a:p>
            <a:pPr indent="0" marL="0">
              <a:buNone/>
            </a:pPr>
            <a:r>
              <a:rPr lang="en-US" sz="1350" b="1" dirty="0">
                <a:solidFill>
                  <a:srgbClr val="FFFFFF"/>
                </a:solidFill>
                <a:latin typeface="Segoe UI" pitchFamily="34" charset="0"/>
                <a:ea typeface="Segoe UI" pitchFamily="34" charset="-122"/>
                <a:cs typeface="Segoe UI" pitchFamily="34" charset="-120"/>
              </a:rPr>
              <a:t>Run together, not added together</a:t>
            </a:r>
            <a:endParaRPr lang="en-US" sz="1350" dirty="0"/>
          </a:p>
        </p:txBody>
      </p:sp>
      <p:sp>
        <p:nvSpPr>
          <p:cNvPr id="18" name="Text 16"/>
          <p:cNvSpPr/>
          <p:nvPr/>
        </p:nvSpPr>
        <p:spPr>
          <a:xfrm>
            <a:off x="960120" y="5029200"/>
            <a:ext cx="10241280" cy="822960"/>
          </a:xfrm>
          <a:prstGeom prst="rect">
            <a:avLst/>
          </a:prstGeom>
          <a:noFill/>
          <a:ln/>
        </p:spPr>
        <p:txBody>
          <a:bodyPr wrap="square" lIns="0" tIns="0" rIns="0" bIns="0" rtlCol="0" anchor="t"/>
          <a:lstStyle/>
          <a:p>
            <a:pPr indent="0" marL="0">
              <a:lnSpc>
                <a:spcPct val="115000"/>
              </a:lnSpc>
              <a:buNone/>
            </a:pPr>
            <a:r>
              <a:rPr lang="en-US" sz="1150" dirty="0">
                <a:solidFill>
                  <a:srgbClr val="C3CBD8"/>
                </a:solidFill>
                <a:latin typeface="Segoe UI" pitchFamily="34" charset="0"/>
                <a:ea typeface="Segoe UI" pitchFamily="34" charset="-122"/>
                <a:cs typeface="Segoe UI" pitchFamily="34" charset="-120"/>
              </a:rPr>
              <a:t>A tight construction market in Layer 1 simultaneously raises event probabilities in Layer 2. Running the layers separately and adding the P-values is mathematically incorrect and understates tail exposure.</a:t>
            </a:r>
            <a:endParaRPr lang="en-US" sz="1150" dirty="0"/>
          </a:p>
        </p:txBody>
      </p:sp>
      <p:sp>
        <p:nvSpPr>
          <p:cNvPr id="19" name="Text 17"/>
          <p:cNvSpPr/>
          <p:nvPr/>
        </p:nvSpPr>
        <p:spPr>
          <a:xfrm>
            <a:off x="594360" y="6510528"/>
            <a:ext cx="4572000" cy="219456"/>
          </a:xfrm>
          <a:prstGeom prst="rect">
            <a:avLst/>
          </a:prstGeom>
          <a:noFill/>
          <a:ln/>
        </p:spPr>
        <p:txBody>
          <a:bodyPr wrap="square" lIns="0" tIns="0" rIns="0" bIns="0" rtlCol="0" anchor="ctr"/>
          <a:lstStyle/>
          <a:p>
            <a:pPr algn="l" indent="0" marL="0">
              <a:buNone/>
            </a:pPr>
            <a:r>
              <a:rPr lang="en-US" sz="800" dirty="0">
                <a:solidFill>
                  <a:srgbClr val="5A6478"/>
                </a:solidFill>
                <a:latin typeface="Segoe UI" pitchFamily="34" charset="0"/>
                <a:ea typeface="Segoe UI" pitchFamily="34" charset="-122"/>
                <a:cs typeface="Segoe UI" pitchFamily="34" charset="-120"/>
              </a:rPr>
              <a:t>Monte Carlo cost risk analysis</a:t>
            </a:r>
            <a:endParaRPr lang="en-US" sz="800" dirty="0"/>
          </a:p>
        </p:txBody>
      </p:sp>
      <p:sp>
        <p:nvSpPr>
          <p:cNvPr id="20" name="Text 18"/>
          <p:cNvSpPr/>
          <p:nvPr/>
        </p:nvSpPr>
        <p:spPr>
          <a:xfrm>
            <a:off x="11228832" y="6510528"/>
            <a:ext cx="365760" cy="219456"/>
          </a:xfrm>
          <a:prstGeom prst="rect">
            <a:avLst/>
          </a:prstGeom>
          <a:noFill/>
          <a:ln/>
        </p:spPr>
        <p:txBody>
          <a:bodyPr wrap="square" lIns="0" tIns="0" rIns="0" bIns="0" rtlCol="0" anchor="ctr"/>
          <a:lstStyle/>
          <a:p>
            <a:pPr algn="r" indent="0" marL="0">
              <a:buNone/>
            </a:pPr>
            <a:r>
              <a:rPr lang="en-US" sz="800" dirty="0">
                <a:solidFill>
                  <a:srgbClr val="5A6478"/>
                </a:solidFill>
                <a:latin typeface="Segoe UI" pitchFamily="34" charset="0"/>
                <a:ea typeface="Segoe UI" pitchFamily="34" charset="-122"/>
                <a:cs typeface="Segoe UI" pitchFamily="34" charset="-120"/>
              </a:rPr>
              <a:t>5</a:t>
            </a:r>
            <a:endParaRPr lang="en-US" sz="8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bg>
      <p:bgPr>
        <a:solidFill>
          <a:srgbClr val="FFFFFF"/>
        </a:solidFill>
      </p:bgPr>
    </p:bg>
    <p:spTree>
      <p:nvGrpSpPr>
        <p:cNvPr id="1" name=""/>
        <p:cNvGrpSpPr/>
        <p:nvPr/>
      </p:nvGrpSpPr>
      <p:grpSpPr>
        <a:xfrm>
          <a:off x="0" y="0"/>
          <a:ext cx="0" cy="0"/>
          <a:chOff x="0" y="0"/>
          <a:chExt cx="0" cy="0"/>
        </a:xfrm>
      </p:grpSpPr>
      <p:sp>
        <p:nvSpPr>
          <p:cNvPr id="2" name="Text 0"/>
          <p:cNvSpPr/>
          <p:nvPr/>
        </p:nvSpPr>
        <p:spPr>
          <a:xfrm>
            <a:off x="594360" y="402336"/>
            <a:ext cx="10515600" cy="274320"/>
          </a:xfrm>
          <a:prstGeom prst="rect">
            <a:avLst/>
          </a:prstGeom>
          <a:noFill/>
          <a:ln/>
        </p:spPr>
        <p:txBody>
          <a:bodyPr wrap="square" lIns="0" tIns="0" rIns="0" bIns="0" rtlCol="0" anchor="ctr"/>
          <a:lstStyle/>
          <a:p>
            <a:pPr indent="0" marL="0">
              <a:buNone/>
            </a:pPr>
            <a:r>
              <a:rPr lang="en-US" sz="1050" b="1" spc="300" kern="0" dirty="0">
                <a:solidFill>
                  <a:srgbClr val="2C4D7A"/>
                </a:solidFill>
                <a:latin typeface="Segoe UI" pitchFamily="34" charset="0"/>
                <a:ea typeface="Segoe UI" pitchFamily="34" charset="-122"/>
                <a:cs typeface="Segoe UI" pitchFamily="34" charset="-120"/>
              </a:rPr>
              <a:t>RISK BEHAVIOUR</a:t>
            </a:r>
            <a:endParaRPr lang="en-US" sz="1050" dirty="0"/>
          </a:p>
        </p:txBody>
      </p:sp>
      <p:sp>
        <p:nvSpPr>
          <p:cNvPr id="3" name="Text 1"/>
          <p:cNvSpPr/>
          <p:nvPr/>
        </p:nvSpPr>
        <p:spPr>
          <a:xfrm>
            <a:off x="594360" y="676656"/>
            <a:ext cx="10881360" cy="502920"/>
          </a:xfrm>
          <a:prstGeom prst="rect">
            <a:avLst/>
          </a:prstGeom>
          <a:noFill/>
          <a:ln/>
        </p:spPr>
        <p:txBody>
          <a:bodyPr wrap="square" lIns="0" tIns="0" rIns="0" bIns="0" rtlCol="0" anchor="ctr"/>
          <a:lstStyle/>
          <a:p>
            <a:pPr indent="0" marL="0">
              <a:buNone/>
            </a:pPr>
            <a:r>
              <a:rPr lang="en-US" sz="2500" b="1" dirty="0">
                <a:solidFill>
                  <a:srgbClr val="1A2332"/>
                </a:solidFill>
                <a:latin typeface="Segoe UI" pitchFamily="34" charset="0"/>
                <a:ea typeface="Segoe UI" pitchFamily="34" charset="-122"/>
                <a:cs typeface="Segoe UI" pitchFamily="34" charset="-120"/>
              </a:rPr>
              <a:t>Correlation, chaining and recurrence</a:t>
            </a:r>
            <a:endParaRPr lang="en-US" sz="2500" dirty="0"/>
          </a:p>
        </p:txBody>
      </p:sp>
      <p:sp>
        <p:nvSpPr>
          <p:cNvPr id="4" name="Shape 2"/>
          <p:cNvSpPr/>
          <p:nvPr/>
        </p:nvSpPr>
        <p:spPr>
          <a:xfrm>
            <a:off x="594360" y="1417320"/>
            <a:ext cx="3502152" cy="3429000"/>
          </a:xfrm>
          <a:prstGeom prst="roundRect">
            <a:avLst>
              <a:gd name="adj" fmla="val 1867"/>
            </a:avLst>
          </a:prstGeom>
          <a:solidFill>
            <a:srgbClr val="F5F6F8"/>
          </a:solidFill>
          <a:ln w="12700">
            <a:solidFill>
              <a:srgbClr val="E3E6EB"/>
            </a:solidFill>
            <a:prstDash val="solid"/>
          </a:ln>
        </p:spPr>
      </p:sp>
      <p:sp>
        <p:nvSpPr>
          <p:cNvPr id="5" name="Shape 3"/>
          <p:cNvSpPr/>
          <p:nvPr/>
        </p:nvSpPr>
        <p:spPr>
          <a:xfrm>
            <a:off x="868680" y="1764792"/>
            <a:ext cx="128016" cy="128016"/>
          </a:xfrm>
          <a:prstGeom prst="ellipse">
            <a:avLst/>
          </a:prstGeom>
          <a:solidFill>
            <a:srgbClr val="2C4D7A"/>
          </a:solidFill>
          <a:ln/>
        </p:spPr>
      </p:sp>
      <p:sp>
        <p:nvSpPr>
          <p:cNvPr id="6" name="Text 4"/>
          <p:cNvSpPr/>
          <p:nvPr/>
        </p:nvSpPr>
        <p:spPr>
          <a:xfrm>
            <a:off x="1106424" y="1664208"/>
            <a:ext cx="2834640" cy="320040"/>
          </a:xfrm>
          <a:prstGeom prst="rect">
            <a:avLst/>
          </a:prstGeom>
          <a:noFill/>
          <a:ln/>
        </p:spPr>
        <p:txBody>
          <a:bodyPr wrap="square" lIns="0" tIns="0" rIns="0" bIns="0" rtlCol="0" anchor="ctr"/>
          <a:lstStyle/>
          <a:p>
            <a:pPr indent="0" marL="0">
              <a:buNone/>
            </a:pPr>
            <a:r>
              <a:rPr lang="en-US" sz="1350" b="1" dirty="0">
                <a:solidFill>
                  <a:srgbClr val="1A2332"/>
                </a:solidFill>
                <a:latin typeface="Segoe UI" pitchFamily="34" charset="0"/>
                <a:ea typeface="Segoe UI" pitchFamily="34" charset="-122"/>
                <a:cs typeface="Segoe UI" pitchFamily="34" charset="-120"/>
              </a:rPr>
              <a:t>Correlation groups</a:t>
            </a:r>
            <a:endParaRPr lang="en-US" sz="1350" dirty="0"/>
          </a:p>
        </p:txBody>
      </p:sp>
      <p:sp>
        <p:nvSpPr>
          <p:cNvPr id="7" name="Text 5"/>
          <p:cNvSpPr/>
          <p:nvPr/>
        </p:nvSpPr>
        <p:spPr>
          <a:xfrm>
            <a:off x="868680" y="2121408"/>
            <a:ext cx="2971800" cy="2560320"/>
          </a:xfrm>
          <a:prstGeom prst="rect">
            <a:avLst/>
          </a:prstGeom>
          <a:noFill/>
          <a:ln/>
        </p:spPr>
        <p:txBody>
          <a:bodyPr wrap="square" lIns="0" tIns="0" rIns="0" bIns="0" rtlCol="0" anchor="t"/>
          <a:lstStyle/>
          <a:p>
            <a:pPr indent="0" marL="0">
              <a:lnSpc>
                <a:spcPct val="114000"/>
              </a:lnSpc>
              <a:buNone/>
            </a:pPr>
            <a:r>
              <a:rPr lang="en-US" sz="1050" dirty="0">
                <a:solidFill>
                  <a:srgbClr val="5A6478"/>
                </a:solidFill>
                <a:latin typeface="Segoe UI" pitchFamily="34" charset="0"/>
                <a:ea typeface="Segoe UI" pitchFamily="34" charset="-122"/>
                <a:cs typeface="Segoe UI" pitchFamily="34" charset="-120"/>
              </a:rPr>
              <a:t>Risks that share an economic driver, such as the construction market, labour market, weather, design development or schedule cascade, move together in bad scenarios. Implemented with a correlation matrix.</a:t>
            </a:r>
            <a:endParaRPr lang="en-US" sz="1050" dirty="0"/>
          </a:p>
        </p:txBody>
      </p:sp>
      <p:sp>
        <p:nvSpPr>
          <p:cNvPr id="8" name="Shape 6"/>
          <p:cNvSpPr/>
          <p:nvPr/>
        </p:nvSpPr>
        <p:spPr>
          <a:xfrm>
            <a:off x="4352544" y="1417320"/>
            <a:ext cx="3502152" cy="3429000"/>
          </a:xfrm>
          <a:prstGeom prst="roundRect">
            <a:avLst>
              <a:gd name="adj" fmla="val 1867"/>
            </a:avLst>
          </a:prstGeom>
          <a:solidFill>
            <a:srgbClr val="F5F6F8"/>
          </a:solidFill>
          <a:ln w="12700">
            <a:solidFill>
              <a:srgbClr val="E3E6EB"/>
            </a:solidFill>
            <a:prstDash val="solid"/>
          </a:ln>
        </p:spPr>
      </p:sp>
      <p:sp>
        <p:nvSpPr>
          <p:cNvPr id="9" name="Shape 7"/>
          <p:cNvSpPr/>
          <p:nvPr/>
        </p:nvSpPr>
        <p:spPr>
          <a:xfrm>
            <a:off x="4626864" y="1764792"/>
            <a:ext cx="128016" cy="128016"/>
          </a:xfrm>
          <a:prstGeom prst="ellipse">
            <a:avLst/>
          </a:prstGeom>
          <a:solidFill>
            <a:srgbClr val="2C4D7A"/>
          </a:solidFill>
          <a:ln/>
        </p:spPr>
      </p:sp>
      <p:sp>
        <p:nvSpPr>
          <p:cNvPr id="10" name="Text 8"/>
          <p:cNvSpPr/>
          <p:nvPr/>
        </p:nvSpPr>
        <p:spPr>
          <a:xfrm>
            <a:off x="4864608" y="1664208"/>
            <a:ext cx="2834640" cy="320040"/>
          </a:xfrm>
          <a:prstGeom prst="rect">
            <a:avLst/>
          </a:prstGeom>
          <a:noFill/>
          <a:ln/>
        </p:spPr>
        <p:txBody>
          <a:bodyPr wrap="square" lIns="0" tIns="0" rIns="0" bIns="0" rtlCol="0" anchor="ctr"/>
          <a:lstStyle/>
          <a:p>
            <a:pPr indent="0" marL="0">
              <a:buNone/>
            </a:pPr>
            <a:r>
              <a:rPr lang="en-US" sz="1350" b="1" dirty="0">
                <a:solidFill>
                  <a:srgbClr val="1A2332"/>
                </a:solidFill>
                <a:latin typeface="Segoe UI" pitchFamily="34" charset="0"/>
                <a:ea typeface="Segoe UI" pitchFamily="34" charset="-122"/>
                <a:cs typeface="Segoe UI" pitchFamily="34" charset="-120"/>
              </a:rPr>
              <a:t>Event chaining</a:t>
            </a:r>
            <a:endParaRPr lang="en-US" sz="1350" dirty="0"/>
          </a:p>
        </p:txBody>
      </p:sp>
      <p:sp>
        <p:nvSpPr>
          <p:cNvPr id="11" name="Text 9"/>
          <p:cNvSpPr/>
          <p:nvPr/>
        </p:nvSpPr>
        <p:spPr>
          <a:xfrm>
            <a:off x="4626864" y="2121408"/>
            <a:ext cx="2971800" cy="2560320"/>
          </a:xfrm>
          <a:prstGeom prst="rect">
            <a:avLst/>
          </a:prstGeom>
          <a:noFill/>
          <a:ln/>
        </p:spPr>
        <p:txBody>
          <a:bodyPr wrap="square" lIns="0" tIns="0" rIns="0" bIns="0" rtlCol="0" anchor="t"/>
          <a:lstStyle/>
          <a:p>
            <a:pPr indent="0" marL="0">
              <a:lnSpc>
                <a:spcPct val="114000"/>
              </a:lnSpc>
              <a:buNone/>
            </a:pPr>
            <a:r>
              <a:rPr lang="en-US" sz="1050" dirty="0">
                <a:solidFill>
                  <a:srgbClr val="5A6478"/>
                </a:solidFill>
                <a:latin typeface="Segoe UI" pitchFamily="34" charset="0"/>
                <a:ea typeface="Segoe UI" pitchFamily="34" charset="-122"/>
                <a:cs typeface="Segoe UI" pitchFamily="34" charset="-120"/>
              </a:rPr>
              <a:t>One event raises the probability of another. A planning delay longer than 3 months pushes works into the wet season and multiplies the weather overrun probability by 2.5x. A site establishment delay over 2 weeks multiplies downstream critical-path delay probabilities by 1.5x. Thresholds and multipliers are inputs, not code.</a:t>
            </a:r>
            <a:endParaRPr lang="en-US" sz="1050" dirty="0"/>
          </a:p>
        </p:txBody>
      </p:sp>
      <p:sp>
        <p:nvSpPr>
          <p:cNvPr id="12" name="Shape 10"/>
          <p:cNvSpPr/>
          <p:nvPr/>
        </p:nvSpPr>
        <p:spPr>
          <a:xfrm>
            <a:off x="8110728" y="1417320"/>
            <a:ext cx="3502152" cy="3429000"/>
          </a:xfrm>
          <a:prstGeom prst="roundRect">
            <a:avLst>
              <a:gd name="adj" fmla="val 1867"/>
            </a:avLst>
          </a:prstGeom>
          <a:solidFill>
            <a:srgbClr val="F5F6F8"/>
          </a:solidFill>
          <a:ln w="12700">
            <a:solidFill>
              <a:srgbClr val="E3E6EB"/>
            </a:solidFill>
            <a:prstDash val="solid"/>
          </a:ln>
        </p:spPr>
      </p:sp>
      <p:sp>
        <p:nvSpPr>
          <p:cNvPr id="13" name="Shape 11"/>
          <p:cNvSpPr/>
          <p:nvPr/>
        </p:nvSpPr>
        <p:spPr>
          <a:xfrm>
            <a:off x="8385048" y="1764792"/>
            <a:ext cx="128016" cy="128016"/>
          </a:xfrm>
          <a:prstGeom prst="ellipse">
            <a:avLst/>
          </a:prstGeom>
          <a:solidFill>
            <a:srgbClr val="2C4D7A"/>
          </a:solidFill>
          <a:ln/>
        </p:spPr>
      </p:sp>
      <p:sp>
        <p:nvSpPr>
          <p:cNvPr id="14" name="Text 12"/>
          <p:cNvSpPr/>
          <p:nvPr/>
        </p:nvSpPr>
        <p:spPr>
          <a:xfrm>
            <a:off x="8622792" y="1664208"/>
            <a:ext cx="2834640" cy="320040"/>
          </a:xfrm>
          <a:prstGeom prst="rect">
            <a:avLst/>
          </a:prstGeom>
          <a:noFill/>
          <a:ln/>
        </p:spPr>
        <p:txBody>
          <a:bodyPr wrap="square" lIns="0" tIns="0" rIns="0" bIns="0" rtlCol="0" anchor="ctr"/>
          <a:lstStyle/>
          <a:p>
            <a:pPr indent="0" marL="0">
              <a:buNone/>
            </a:pPr>
            <a:r>
              <a:rPr lang="en-US" sz="1350" b="1" dirty="0">
                <a:solidFill>
                  <a:srgbClr val="1A2332"/>
                </a:solidFill>
                <a:latin typeface="Segoe UI" pitchFamily="34" charset="0"/>
                <a:ea typeface="Segoe UI" pitchFamily="34" charset="-122"/>
                <a:cs typeface="Segoe UI" pitchFamily="34" charset="-120"/>
              </a:rPr>
              <a:t>Seasonal recurrence</a:t>
            </a:r>
            <a:endParaRPr lang="en-US" sz="1350" dirty="0"/>
          </a:p>
        </p:txBody>
      </p:sp>
      <p:sp>
        <p:nvSpPr>
          <p:cNvPr id="15" name="Text 13"/>
          <p:cNvSpPr/>
          <p:nvPr/>
        </p:nvSpPr>
        <p:spPr>
          <a:xfrm>
            <a:off x="8385048" y="2121408"/>
            <a:ext cx="2971800" cy="2560320"/>
          </a:xfrm>
          <a:prstGeom prst="rect">
            <a:avLst/>
          </a:prstGeom>
          <a:noFill/>
          <a:ln/>
        </p:spPr>
        <p:txBody>
          <a:bodyPr wrap="square" lIns="0" tIns="0" rIns="0" bIns="0" rtlCol="0" anchor="t"/>
          <a:lstStyle/>
          <a:p>
            <a:pPr indent="0" marL="0">
              <a:lnSpc>
                <a:spcPct val="114000"/>
              </a:lnSpc>
              <a:buNone/>
            </a:pPr>
            <a:r>
              <a:rPr lang="en-US" sz="1050" dirty="0">
                <a:solidFill>
                  <a:srgbClr val="5A6478"/>
                </a:solidFill>
                <a:latin typeface="Segoe UI" pitchFamily="34" charset="0"/>
                <a:ea typeface="Segoe UI" pitchFamily="34" charset="-122"/>
                <a:cs typeface="Segoe UI" pitchFamily="34" charset="-120"/>
              </a:rPr>
              <a:t>Weather-type risks can fire more than once across multiple wet seasons, modelled with binomial recurrence.</a:t>
            </a:r>
            <a:endParaRPr lang="en-US" sz="1050" dirty="0"/>
          </a:p>
        </p:txBody>
      </p:sp>
      <p:sp>
        <p:nvSpPr>
          <p:cNvPr id="16" name="Shape 14"/>
          <p:cNvSpPr/>
          <p:nvPr/>
        </p:nvSpPr>
        <p:spPr>
          <a:xfrm>
            <a:off x="594360" y="5120640"/>
            <a:ext cx="11002975" cy="960120"/>
          </a:xfrm>
          <a:prstGeom prst="roundRect">
            <a:avLst>
              <a:gd name="adj" fmla="val 6667"/>
            </a:avLst>
          </a:prstGeom>
          <a:solidFill>
            <a:srgbClr val="F5F6F8"/>
          </a:solidFill>
          <a:ln w="12700">
            <a:solidFill>
              <a:srgbClr val="E3E6EB"/>
            </a:solidFill>
            <a:prstDash val="solid"/>
          </a:ln>
        </p:spPr>
      </p:sp>
      <p:sp>
        <p:nvSpPr>
          <p:cNvPr id="17" name="Text 15"/>
          <p:cNvSpPr/>
          <p:nvPr/>
        </p:nvSpPr>
        <p:spPr>
          <a:xfrm>
            <a:off x="914400" y="5120640"/>
            <a:ext cx="10424160" cy="960120"/>
          </a:xfrm>
          <a:prstGeom prst="rect">
            <a:avLst/>
          </a:prstGeom>
          <a:noFill/>
          <a:ln/>
        </p:spPr>
        <p:txBody>
          <a:bodyPr wrap="square" lIns="0" tIns="0" rIns="0" bIns="0" rtlCol="0" anchor="ctr"/>
          <a:lstStyle/>
          <a:p>
            <a:pPr indent="0" marL="0">
              <a:lnSpc>
                <a:spcPct val="112000"/>
              </a:lnSpc>
              <a:buNone/>
            </a:pPr>
            <a:r>
              <a:rPr lang="en-US" sz="1100" b="1" dirty="0">
                <a:solidFill>
                  <a:srgbClr val="2E7D4F"/>
                </a:solidFill>
                <a:latin typeface="Segoe UI" pitchFamily="34" charset="0"/>
                <a:ea typeface="Segoe UI" pitchFamily="34" charset="-122"/>
                <a:cs typeface="Segoe UI" pitchFamily="34" charset="-120"/>
              </a:rPr>
              <a:t>Opportunities   </a:t>
            </a:r>
            <a:pPr indent="0" marL="0">
              <a:lnSpc>
                <a:spcPct val="112000"/>
              </a:lnSpc>
              <a:buNone/>
            </a:pPr>
            <a:r>
              <a:rPr lang="en-US" sz="1100" dirty="0">
                <a:solidFill>
                  <a:srgbClr val="333333"/>
                </a:solidFill>
                <a:latin typeface="Segoe UI" pitchFamily="34" charset="0"/>
                <a:ea typeface="Segoe UI" pitchFamily="34" charset="-122"/>
                <a:cs typeface="Segoe UI" pitchFamily="34" charset="-120"/>
              </a:rPr>
              <a:t>Opportunities in the register are modelled as negative cost impacts. They reduce the P50 and P90 of the contingency.</a:t>
            </a:r>
            <a:endParaRPr lang="en-US" sz="1100" dirty="0"/>
          </a:p>
        </p:txBody>
      </p:sp>
      <p:sp>
        <p:nvSpPr>
          <p:cNvPr id="18" name="Text 16"/>
          <p:cNvSpPr/>
          <p:nvPr/>
        </p:nvSpPr>
        <p:spPr>
          <a:xfrm>
            <a:off x="594360" y="6510528"/>
            <a:ext cx="4572000" cy="219456"/>
          </a:xfrm>
          <a:prstGeom prst="rect">
            <a:avLst/>
          </a:prstGeom>
          <a:noFill/>
          <a:ln/>
        </p:spPr>
        <p:txBody>
          <a:bodyPr wrap="square" lIns="0" tIns="0" rIns="0" bIns="0" rtlCol="0" anchor="ctr"/>
          <a:lstStyle/>
          <a:p>
            <a:pPr algn="l" indent="0" marL="0">
              <a:buNone/>
            </a:pPr>
            <a:r>
              <a:rPr lang="en-US" sz="800" dirty="0">
                <a:solidFill>
                  <a:srgbClr val="5A6478"/>
                </a:solidFill>
                <a:latin typeface="Segoe UI" pitchFamily="34" charset="0"/>
                <a:ea typeface="Segoe UI" pitchFamily="34" charset="-122"/>
                <a:cs typeface="Segoe UI" pitchFamily="34" charset="-120"/>
              </a:rPr>
              <a:t>Monte Carlo cost risk analysis</a:t>
            </a:r>
            <a:endParaRPr lang="en-US" sz="800" dirty="0"/>
          </a:p>
        </p:txBody>
      </p:sp>
      <p:sp>
        <p:nvSpPr>
          <p:cNvPr id="19" name="Text 17"/>
          <p:cNvSpPr/>
          <p:nvPr/>
        </p:nvSpPr>
        <p:spPr>
          <a:xfrm>
            <a:off x="11228832" y="6510528"/>
            <a:ext cx="365760" cy="219456"/>
          </a:xfrm>
          <a:prstGeom prst="rect">
            <a:avLst/>
          </a:prstGeom>
          <a:noFill/>
          <a:ln/>
        </p:spPr>
        <p:txBody>
          <a:bodyPr wrap="square" lIns="0" tIns="0" rIns="0" bIns="0" rtlCol="0" anchor="ctr"/>
          <a:lstStyle/>
          <a:p>
            <a:pPr algn="r" indent="0" marL="0">
              <a:buNone/>
            </a:pPr>
            <a:r>
              <a:rPr lang="en-US" sz="800" dirty="0">
                <a:solidFill>
                  <a:srgbClr val="5A6478"/>
                </a:solidFill>
                <a:latin typeface="Segoe UI" pitchFamily="34" charset="0"/>
                <a:ea typeface="Segoe UI" pitchFamily="34" charset="-122"/>
                <a:cs typeface="Segoe UI" pitchFamily="34" charset="-120"/>
              </a:rPr>
              <a:t>6</a:t>
            </a:r>
            <a:endParaRPr lang="en-US" sz="8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bg>
      <p:bgPr>
        <a:solidFill>
          <a:srgbClr val="FFFFFF"/>
        </a:solidFill>
      </p:bgPr>
    </p:bg>
    <p:spTree>
      <p:nvGrpSpPr>
        <p:cNvPr id="1" name=""/>
        <p:cNvGrpSpPr/>
        <p:nvPr/>
      </p:nvGrpSpPr>
      <p:grpSpPr>
        <a:xfrm>
          <a:off x="0" y="0"/>
          <a:ext cx="0" cy="0"/>
          <a:chOff x="0" y="0"/>
          <a:chExt cx="0" cy="0"/>
        </a:xfrm>
      </p:grpSpPr>
      <p:sp>
        <p:nvSpPr>
          <p:cNvPr id="2" name="Text 0"/>
          <p:cNvSpPr/>
          <p:nvPr/>
        </p:nvSpPr>
        <p:spPr>
          <a:xfrm>
            <a:off x="594360" y="402336"/>
            <a:ext cx="10515600" cy="274320"/>
          </a:xfrm>
          <a:prstGeom prst="rect">
            <a:avLst/>
          </a:prstGeom>
          <a:noFill/>
          <a:ln/>
        </p:spPr>
        <p:txBody>
          <a:bodyPr wrap="square" lIns="0" tIns="0" rIns="0" bIns="0" rtlCol="0" anchor="ctr"/>
          <a:lstStyle/>
          <a:p>
            <a:pPr indent="0" marL="0">
              <a:buNone/>
            </a:pPr>
            <a:r>
              <a:rPr lang="en-US" sz="1050" b="1" spc="300" kern="0" dirty="0">
                <a:solidFill>
                  <a:srgbClr val="2C4D7A"/>
                </a:solidFill>
                <a:latin typeface="Segoe UI" pitchFamily="34" charset="0"/>
                <a:ea typeface="Segoe UI" pitchFamily="34" charset="-122"/>
                <a:cs typeface="Segoe UI" pitchFamily="34" charset="-120"/>
              </a:rPr>
              <a:t>THE INPUTS</a:t>
            </a:r>
            <a:endParaRPr lang="en-US" sz="1050" dirty="0"/>
          </a:p>
        </p:txBody>
      </p:sp>
      <p:sp>
        <p:nvSpPr>
          <p:cNvPr id="3" name="Text 1"/>
          <p:cNvSpPr/>
          <p:nvPr/>
        </p:nvSpPr>
        <p:spPr>
          <a:xfrm>
            <a:off x="594360" y="676656"/>
            <a:ext cx="10881360" cy="502920"/>
          </a:xfrm>
          <a:prstGeom prst="rect">
            <a:avLst/>
          </a:prstGeom>
          <a:noFill/>
          <a:ln/>
        </p:spPr>
        <p:txBody>
          <a:bodyPr wrap="square" lIns="0" tIns="0" rIns="0" bIns="0" rtlCol="0" anchor="ctr"/>
          <a:lstStyle/>
          <a:p>
            <a:pPr indent="0" marL="0">
              <a:buNone/>
            </a:pPr>
            <a:r>
              <a:rPr lang="en-US" sz="2500" b="1" dirty="0">
                <a:solidFill>
                  <a:srgbClr val="1A2332"/>
                </a:solidFill>
                <a:latin typeface="Segoe UI" pitchFamily="34" charset="0"/>
                <a:ea typeface="Segoe UI" pitchFamily="34" charset="-122"/>
                <a:cs typeface="Segoe UI" pitchFamily="34" charset="-120"/>
              </a:rPr>
              <a:t>The risk register drives everything</a:t>
            </a:r>
            <a:endParaRPr lang="en-US" sz="2500" dirty="0"/>
          </a:p>
        </p:txBody>
      </p:sp>
      <p:sp>
        <p:nvSpPr>
          <p:cNvPr id="4" name="Text 2"/>
          <p:cNvSpPr/>
          <p:nvPr/>
        </p:nvSpPr>
        <p:spPr>
          <a:xfrm>
            <a:off x="594360" y="1371600"/>
            <a:ext cx="10972800" cy="365760"/>
          </a:xfrm>
          <a:prstGeom prst="rect">
            <a:avLst/>
          </a:prstGeom>
          <a:noFill/>
          <a:ln/>
        </p:spPr>
        <p:txBody>
          <a:bodyPr wrap="square" lIns="0" tIns="0" rIns="0" bIns="0" rtlCol="0" anchor="ctr"/>
          <a:lstStyle/>
          <a:p>
            <a:pPr indent="0" marL="0">
              <a:buNone/>
            </a:pPr>
            <a:r>
              <a:rPr lang="en-US" sz="1250" dirty="0">
                <a:solidFill>
                  <a:srgbClr val="333333"/>
                </a:solidFill>
                <a:latin typeface="Segoe UI" pitchFamily="34" charset="0"/>
                <a:ea typeface="Segoe UI" pitchFamily="34" charset="-122"/>
                <a:cs typeface="Segoe UI" pitchFamily="34" charset="-120"/>
              </a:rPr>
              <a:t>The engine reads a structured register. Every behaviour is a register field, not code.</a:t>
            </a:r>
            <a:endParaRPr lang="en-US" sz="1250" dirty="0"/>
          </a:p>
        </p:txBody>
      </p:sp>
      <p:graphicFrame>
        <p:nvGraphicFramePr>
          <p:cNvPr id="8" name="Table 0"/>
          <p:cNvGraphicFramePr>
            <a:graphicFrameLocks noGrp="1"/>
          </p:cNvGraphicFramePr>
          <p:nvPr>
            <p:extLst>
              <p:ext uri="{D42A27DB-BD31-4B8C-83A1-F6EECF244321}">
                <p14:modId xmlns:p14="http://schemas.microsoft.com/office/powerpoint/2010/main" val="1579011935"/>
              </p:ext>
            </p:extLst>
          </p:nvPr>
        </p:nvGraphicFramePr>
        <p:xfrm>
          <a:off x="594360" y="2103120"/>
          <a:ext cx="6949440" cy="914400"/>
        </p:xfrm>
        <a:graphic>
          <a:graphicData uri="http://schemas.openxmlformats.org/drawingml/2006/table">
            <a:tbl>
              <a:tblPr/>
              <a:tblGrid>
                <a:gridCol w="868680"/>
                <a:gridCol w="2057400"/>
                <a:gridCol w="1051560"/>
                <a:gridCol w="731520"/>
                <a:gridCol w="1234440"/>
                <a:gridCol w="1005840"/>
              </a:tblGrid>
              <a:tr h="512064">
                <a:tc>
                  <a:txBody>
                    <a:bodyPr/>
                    <a:lstStyle/>
                    <a:p>
                      <a:pPr indent="0" marL="0">
                        <a:buNone/>
                      </a:pPr>
                      <a:r>
                        <a:rPr lang="en-US" sz="1000" b="1" dirty="0">
                          <a:solidFill>
                            <a:srgbClr val="FFFFFF"/>
                          </a:solidFill>
                          <a:latin typeface="Segoe UI" pitchFamily="34" charset="0"/>
                          <a:ea typeface="Segoe UI" pitchFamily="34" charset="-122"/>
                          <a:cs typeface="Segoe UI" pitchFamily="34" charset="-120"/>
                        </a:rPr>
                        <a:t>Risk ID</a:t>
                      </a:r>
                      <a:endParaRPr lang="en-US" sz="1000" dirty="0">
                        <a:latin typeface="Segoe UI" charset="0"/>
                        <a:ea typeface="Segoe UI" charset="0"/>
                        <a:cs typeface="Segoe UI" charset="0"/>
                      </a:endParaRPr>
                    </a:p>
                  </a:txBody>
                  <a:tcPr marL="54864" marR="54864" marT="54864" marB="54864" anchor="ctr">
                    <a:lnL w="9525" cap="flat" cmpd="sng" algn="ctr">
                      <a:solidFill>
                        <a:srgbClr val="E3E6EB"/>
                      </a:solidFill>
                      <a:prstDash val="solid"/>
                      <a:round/>
                      <a:headEnd type="none" w="med" len="med"/>
                      <a:tailEnd type="none" w="med" len="med"/>
                    </a:lnL>
                    <a:lnR w="9525" cap="flat" cmpd="sng" algn="ctr">
                      <a:solidFill>
                        <a:srgbClr val="E3E6EB"/>
                      </a:solidFill>
                      <a:prstDash val="solid"/>
                      <a:round/>
                      <a:headEnd type="none" w="med" len="med"/>
                      <a:tailEnd type="none" w="med" len="med"/>
                    </a:lnR>
                    <a:lnT w="9525" cap="flat" cmpd="sng" algn="ctr">
                      <a:solidFill>
                        <a:srgbClr val="E3E6EB"/>
                      </a:solidFill>
                      <a:prstDash val="solid"/>
                      <a:round/>
                      <a:headEnd type="none" w="med" len="med"/>
                      <a:tailEnd type="none" w="med" len="med"/>
                    </a:lnT>
                    <a:lnB w="9525" cap="flat" cmpd="sng" algn="ctr">
                      <a:solidFill>
                        <a:srgbClr val="E3E6EB"/>
                      </a:solidFill>
                      <a:prstDash val="solid"/>
                      <a:round/>
                      <a:headEnd type="none" w="med" len="med"/>
                      <a:tailEnd type="none" w="med" len="med"/>
                    </a:lnB>
                    <a:solidFill>
                      <a:srgbClr val="1A2332"/>
                    </a:solidFill>
                  </a:tcPr>
                </a:tc>
                <a:tc>
                  <a:txBody>
                    <a:bodyPr/>
                    <a:lstStyle/>
                    <a:p>
                      <a:pPr indent="0" marL="0">
                        <a:buNone/>
                      </a:pPr>
                      <a:r>
                        <a:rPr lang="en-US" sz="1000" b="1" dirty="0">
                          <a:solidFill>
                            <a:srgbClr val="FFFFFF"/>
                          </a:solidFill>
                          <a:latin typeface="Segoe UI" pitchFamily="34" charset="0"/>
                          <a:ea typeface="Segoe UI" pitchFamily="34" charset="-122"/>
                          <a:cs typeface="Segoe UI" pitchFamily="34" charset="-120"/>
                        </a:rPr>
                        <a:t>Title</a:t>
                      </a:r>
                      <a:endParaRPr lang="en-US" sz="1000" dirty="0">
                        <a:latin typeface="Segoe UI" charset="0"/>
                        <a:ea typeface="Segoe UI" charset="0"/>
                        <a:cs typeface="Segoe UI" charset="0"/>
                      </a:endParaRPr>
                    </a:p>
                  </a:txBody>
                  <a:tcPr marL="54864" marR="54864" marT="54864" marB="54864" anchor="ctr">
                    <a:lnL w="9525" cap="flat" cmpd="sng" algn="ctr">
                      <a:solidFill>
                        <a:srgbClr val="E3E6EB"/>
                      </a:solidFill>
                      <a:prstDash val="solid"/>
                      <a:round/>
                      <a:headEnd type="none" w="med" len="med"/>
                      <a:tailEnd type="none" w="med" len="med"/>
                    </a:lnL>
                    <a:lnR w="9525" cap="flat" cmpd="sng" algn="ctr">
                      <a:solidFill>
                        <a:srgbClr val="E3E6EB"/>
                      </a:solidFill>
                      <a:prstDash val="solid"/>
                      <a:round/>
                      <a:headEnd type="none" w="med" len="med"/>
                      <a:tailEnd type="none" w="med" len="med"/>
                    </a:lnR>
                    <a:lnT w="9525" cap="flat" cmpd="sng" algn="ctr">
                      <a:solidFill>
                        <a:srgbClr val="E3E6EB"/>
                      </a:solidFill>
                      <a:prstDash val="solid"/>
                      <a:round/>
                      <a:headEnd type="none" w="med" len="med"/>
                      <a:tailEnd type="none" w="med" len="med"/>
                    </a:lnT>
                    <a:lnB w="9525" cap="flat" cmpd="sng" algn="ctr">
                      <a:solidFill>
                        <a:srgbClr val="E3E6EB"/>
                      </a:solidFill>
                      <a:prstDash val="solid"/>
                      <a:round/>
                      <a:headEnd type="none" w="med" len="med"/>
                      <a:tailEnd type="none" w="med" len="med"/>
                    </a:lnB>
                    <a:solidFill>
                      <a:srgbClr val="1A2332"/>
                    </a:solidFill>
                  </a:tcPr>
                </a:tc>
                <a:tc>
                  <a:txBody>
                    <a:bodyPr/>
                    <a:lstStyle/>
                    <a:p>
                      <a:pPr indent="0" marL="0">
                        <a:buNone/>
                      </a:pPr>
                      <a:r>
                        <a:rPr lang="en-US" sz="1000" b="1" dirty="0">
                          <a:solidFill>
                            <a:srgbClr val="FFFFFF"/>
                          </a:solidFill>
                          <a:latin typeface="Segoe UI" pitchFamily="34" charset="0"/>
                          <a:ea typeface="Segoe UI" pitchFamily="34" charset="-122"/>
                          <a:cs typeface="Segoe UI" pitchFamily="34" charset="-120"/>
                        </a:rPr>
                        <a:t>Owner</a:t>
                      </a:r>
                      <a:endParaRPr lang="en-US" sz="1000" dirty="0">
                        <a:latin typeface="Segoe UI" charset="0"/>
                        <a:ea typeface="Segoe UI" charset="0"/>
                        <a:cs typeface="Segoe UI" charset="0"/>
                      </a:endParaRPr>
                    </a:p>
                  </a:txBody>
                  <a:tcPr marL="54864" marR="54864" marT="54864" marB="54864" anchor="ctr">
                    <a:lnL w="9525" cap="flat" cmpd="sng" algn="ctr">
                      <a:solidFill>
                        <a:srgbClr val="E3E6EB"/>
                      </a:solidFill>
                      <a:prstDash val="solid"/>
                      <a:round/>
                      <a:headEnd type="none" w="med" len="med"/>
                      <a:tailEnd type="none" w="med" len="med"/>
                    </a:lnL>
                    <a:lnR w="9525" cap="flat" cmpd="sng" algn="ctr">
                      <a:solidFill>
                        <a:srgbClr val="E3E6EB"/>
                      </a:solidFill>
                      <a:prstDash val="solid"/>
                      <a:round/>
                      <a:headEnd type="none" w="med" len="med"/>
                      <a:tailEnd type="none" w="med" len="med"/>
                    </a:lnR>
                    <a:lnT w="9525" cap="flat" cmpd="sng" algn="ctr">
                      <a:solidFill>
                        <a:srgbClr val="E3E6EB"/>
                      </a:solidFill>
                      <a:prstDash val="solid"/>
                      <a:round/>
                      <a:headEnd type="none" w="med" len="med"/>
                      <a:tailEnd type="none" w="med" len="med"/>
                    </a:lnT>
                    <a:lnB w="9525" cap="flat" cmpd="sng" algn="ctr">
                      <a:solidFill>
                        <a:srgbClr val="E3E6EB"/>
                      </a:solidFill>
                      <a:prstDash val="solid"/>
                      <a:round/>
                      <a:headEnd type="none" w="med" len="med"/>
                      <a:tailEnd type="none" w="med" len="med"/>
                    </a:lnB>
                    <a:solidFill>
                      <a:srgbClr val="1A2332"/>
                    </a:solidFill>
                  </a:tcPr>
                </a:tc>
                <a:tc>
                  <a:txBody>
                    <a:bodyPr/>
                    <a:lstStyle/>
                    <a:p>
                      <a:pPr indent="0" marL="0">
                        <a:buNone/>
                      </a:pPr>
                      <a:r>
                        <a:rPr lang="en-US" sz="1000" b="1" dirty="0">
                          <a:solidFill>
                            <a:srgbClr val="FFFFFF"/>
                          </a:solidFill>
                          <a:latin typeface="Segoe UI" pitchFamily="34" charset="0"/>
                          <a:ea typeface="Segoe UI" pitchFamily="34" charset="-122"/>
                          <a:cs typeface="Segoe UI" pitchFamily="34" charset="-120"/>
                        </a:rPr>
                        <a:t>Prob</a:t>
                      </a:r>
                      <a:endParaRPr lang="en-US" sz="1000" dirty="0">
                        <a:latin typeface="Segoe UI" charset="0"/>
                        <a:ea typeface="Segoe UI" charset="0"/>
                        <a:cs typeface="Segoe UI" charset="0"/>
                      </a:endParaRPr>
                    </a:p>
                  </a:txBody>
                  <a:tcPr marL="54864" marR="54864" marT="54864" marB="54864" anchor="ctr">
                    <a:lnL w="9525" cap="flat" cmpd="sng" algn="ctr">
                      <a:solidFill>
                        <a:srgbClr val="E3E6EB"/>
                      </a:solidFill>
                      <a:prstDash val="solid"/>
                      <a:round/>
                      <a:headEnd type="none" w="med" len="med"/>
                      <a:tailEnd type="none" w="med" len="med"/>
                    </a:lnL>
                    <a:lnR w="9525" cap="flat" cmpd="sng" algn="ctr">
                      <a:solidFill>
                        <a:srgbClr val="E3E6EB"/>
                      </a:solidFill>
                      <a:prstDash val="solid"/>
                      <a:round/>
                      <a:headEnd type="none" w="med" len="med"/>
                      <a:tailEnd type="none" w="med" len="med"/>
                    </a:lnR>
                    <a:lnT w="9525" cap="flat" cmpd="sng" algn="ctr">
                      <a:solidFill>
                        <a:srgbClr val="E3E6EB"/>
                      </a:solidFill>
                      <a:prstDash val="solid"/>
                      <a:round/>
                      <a:headEnd type="none" w="med" len="med"/>
                      <a:tailEnd type="none" w="med" len="med"/>
                    </a:lnT>
                    <a:lnB w="9525" cap="flat" cmpd="sng" algn="ctr">
                      <a:solidFill>
                        <a:srgbClr val="E3E6EB"/>
                      </a:solidFill>
                      <a:prstDash val="solid"/>
                      <a:round/>
                      <a:headEnd type="none" w="med" len="med"/>
                      <a:tailEnd type="none" w="med" len="med"/>
                    </a:lnB>
                    <a:solidFill>
                      <a:srgbClr val="1A2332"/>
                    </a:solidFill>
                  </a:tcPr>
                </a:tc>
                <a:tc>
                  <a:txBody>
                    <a:bodyPr/>
                    <a:lstStyle/>
                    <a:p>
                      <a:pPr indent="0" marL="0">
                        <a:buNone/>
                      </a:pPr>
                      <a:r>
                        <a:rPr lang="en-US" sz="1000" b="1" dirty="0">
                          <a:solidFill>
                            <a:srgbClr val="FFFFFF"/>
                          </a:solidFill>
                          <a:latin typeface="Segoe UI" pitchFamily="34" charset="0"/>
                          <a:ea typeface="Segoe UI" pitchFamily="34" charset="-122"/>
                          <a:cs typeface="Segoe UI" pitchFamily="34" charset="-120"/>
                        </a:rPr>
                        <a:t>Distribution</a:t>
                      </a:r>
                      <a:endParaRPr lang="en-US" sz="1000" dirty="0">
                        <a:latin typeface="Segoe UI" charset="0"/>
                        <a:ea typeface="Segoe UI" charset="0"/>
                        <a:cs typeface="Segoe UI" charset="0"/>
                      </a:endParaRPr>
                    </a:p>
                  </a:txBody>
                  <a:tcPr marL="54864" marR="54864" marT="54864" marB="54864" anchor="ctr">
                    <a:lnL w="9525" cap="flat" cmpd="sng" algn="ctr">
                      <a:solidFill>
                        <a:srgbClr val="E3E6EB"/>
                      </a:solidFill>
                      <a:prstDash val="solid"/>
                      <a:round/>
                      <a:headEnd type="none" w="med" len="med"/>
                      <a:tailEnd type="none" w="med" len="med"/>
                    </a:lnL>
                    <a:lnR w="9525" cap="flat" cmpd="sng" algn="ctr">
                      <a:solidFill>
                        <a:srgbClr val="E3E6EB"/>
                      </a:solidFill>
                      <a:prstDash val="solid"/>
                      <a:round/>
                      <a:headEnd type="none" w="med" len="med"/>
                      <a:tailEnd type="none" w="med" len="med"/>
                    </a:lnR>
                    <a:lnT w="9525" cap="flat" cmpd="sng" algn="ctr">
                      <a:solidFill>
                        <a:srgbClr val="E3E6EB"/>
                      </a:solidFill>
                      <a:prstDash val="solid"/>
                      <a:round/>
                      <a:headEnd type="none" w="med" len="med"/>
                      <a:tailEnd type="none" w="med" len="med"/>
                    </a:lnT>
                    <a:lnB w="9525" cap="flat" cmpd="sng" algn="ctr">
                      <a:solidFill>
                        <a:srgbClr val="E3E6EB"/>
                      </a:solidFill>
                      <a:prstDash val="solid"/>
                      <a:round/>
                      <a:headEnd type="none" w="med" len="med"/>
                      <a:tailEnd type="none" w="med" len="med"/>
                    </a:lnB>
                    <a:solidFill>
                      <a:srgbClr val="1A2332"/>
                    </a:solidFill>
                  </a:tcPr>
                </a:tc>
                <a:tc>
                  <a:txBody>
                    <a:bodyPr/>
                    <a:lstStyle/>
                    <a:p>
                      <a:pPr indent="0" marL="0">
                        <a:buNone/>
                      </a:pPr>
                      <a:r>
                        <a:rPr lang="en-US" sz="1000" b="1" dirty="0">
                          <a:solidFill>
                            <a:srgbClr val="FFFFFF"/>
                          </a:solidFill>
                          <a:latin typeface="Segoe UI" pitchFamily="34" charset="0"/>
                          <a:ea typeface="Segoe UI" pitchFamily="34" charset="-122"/>
                          <a:cs typeface="Segoe UI" pitchFamily="34" charset="-120"/>
                        </a:rPr>
                        <a:t>Corr. group</a:t>
                      </a:r>
                      <a:endParaRPr lang="en-US" sz="1000" dirty="0">
                        <a:latin typeface="Segoe UI" charset="0"/>
                        <a:ea typeface="Segoe UI" charset="0"/>
                        <a:cs typeface="Segoe UI" charset="0"/>
                      </a:endParaRPr>
                    </a:p>
                  </a:txBody>
                  <a:tcPr marL="54864" marR="54864" marT="54864" marB="54864" anchor="ctr">
                    <a:lnL w="9525" cap="flat" cmpd="sng" algn="ctr">
                      <a:solidFill>
                        <a:srgbClr val="E3E6EB"/>
                      </a:solidFill>
                      <a:prstDash val="solid"/>
                      <a:round/>
                      <a:headEnd type="none" w="med" len="med"/>
                      <a:tailEnd type="none" w="med" len="med"/>
                    </a:lnL>
                    <a:lnR w="9525" cap="flat" cmpd="sng" algn="ctr">
                      <a:solidFill>
                        <a:srgbClr val="E3E6EB"/>
                      </a:solidFill>
                      <a:prstDash val="solid"/>
                      <a:round/>
                      <a:headEnd type="none" w="med" len="med"/>
                      <a:tailEnd type="none" w="med" len="med"/>
                    </a:lnR>
                    <a:lnT w="9525" cap="flat" cmpd="sng" algn="ctr">
                      <a:solidFill>
                        <a:srgbClr val="E3E6EB"/>
                      </a:solidFill>
                      <a:prstDash val="solid"/>
                      <a:round/>
                      <a:headEnd type="none" w="med" len="med"/>
                      <a:tailEnd type="none" w="med" len="med"/>
                    </a:lnT>
                    <a:lnB w="9525" cap="flat" cmpd="sng" algn="ctr">
                      <a:solidFill>
                        <a:srgbClr val="E3E6EB"/>
                      </a:solidFill>
                      <a:prstDash val="solid"/>
                      <a:round/>
                      <a:headEnd type="none" w="med" len="med"/>
                      <a:tailEnd type="none" w="med" len="med"/>
                    </a:lnB>
                    <a:solidFill>
                      <a:srgbClr val="1A2332"/>
                    </a:solidFill>
                  </a:tcPr>
                </a:tc>
              </a:tr>
              <a:tr h="512064">
                <a:tc>
                  <a:txBody>
                    <a:bodyPr/>
                    <a:lstStyle/>
                    <a:p>
                      <a:pPr indent="0" marL="0">
                        <a:buNone/>
                      </a:pPr>
                      <a:r>
                        <a:rPr lang="en-US" sz="1000" dirty="0">
                          <a:solidFill>
                            <a:srgbClr val="333333"/>
                          </a:solidFill>
                          <a:latin typeface="Segoe UI" pitchFamily="34" charset="0"/>
                          <a:ea typeface="Segoe UI" pitchFamily="34" charset="-122"/>
                          <a:cs typeface="Segoe UI" pitchFamily="34" charset="-120"/>
                        </a:rPr>
                        <a:t>WT-008</a:t>
                      </a:r>
                      <a:endParaRPr lang="en-US" sz="1000" dirty="0">
                        <a:latin typeface="Segoe UI" charset="0"/>
                        <a:ea typeface="Segoe UI" charset="0"/>
                        <a:cs typeface="Segoe UI" charset="0"/>
                      </a:endParaRPr>
                    </a:p>
                  </a:txBody>
                  <a:tcPr marL="54864" marR="54864" marT="54864" marB="54864" anchor="ctr">
                    <a:lnL w="9525" cap="flat" cmpd="sng" algn="ctr">
                      <a:solidFill>
                        <a:srgbClr val="E3E6EB"/>
                      </a:solidFill>
                      <a:prstDash val="solid"/>
                      <a:round/>
                      <a:headEnd type="none" w="med" len="med"/>
                      <a:tailEnd type="none" w="med" len="med"/>
                    </a:lnL>
                    <a:lnR w="9525" cap="flat" cmpd="sng" algn="ctr">
                      <a:solidFill>
                        <a:srgbClr val="E3E6EB"/>
                      </a:solidFill>
                      <a:prstDash val="solid"/>
                      <a:round/>
                      <a:headEnd type="none" w="med" len="med"/>
                      <a:tailEnd type="none" w="med" len="med"/>
                    </a:lnR>
                    <a:lnT w="9525" cap="flat" cmpd="sng" algn="ctr">
                      <a:solidFill>
                        <a:srgbClr val="E3E6EB"/>
                      </a:solidFill>
                      <a:prstDash val="solid"/>
                      <a:round/>
                      <a:headEnd type="none" w="med" len="med"/>
                      <a:tailEnd type="none" w="med" len="med"/>
                    </a:lnT>
                    <a:lnB w="9525" cap="flat" cmpd="sng" algn="ctr">
                      <a:solidFill>
                        <a:srgbClr val="E3E6EB"/>
                      </a:solidFill>
                      <a:prstDash val="solid"/>
                      <a:round/>
                      <a:headEnd type="none" w="med" len="med"/>
                      <a:tailEnd type="none" w="med" len="med"/>
                    </a:lnB>
                    <a:solidFill>
                      <a:srgbClr val="FFFFFF"/>
                    </a:solidFill>
                  </a:tcPr>
                </a:tc>
                <a:tc>
                  <a:txBody>
                    <a:bodyPr/>
                    <a:lstStyle/>
                    <a:p>
                      <a:pPr indent="0" marL="0">
                        <a:buNone/>
                      </a:pPr>
                      <a:r>
                        <a:rPr lang="en-US" sz="1000" dirty="0">
                          <a:solidFill>
                            <a:srgbClr val="333333"/>
                          </a:solidFill>
                          <a:latin typeface="Segoe UI" pitchFamily="34" charset="0"/>
                          <a:ea typeface="Segoe UI" pitchFamily="34" charset="-122"/>
                          <a:cs typeface="Segoe UI" pitchFamily="34" charset="-120"/>
                        </a:rPr>
                        <a:t>WTG delivery slip</a:t>
                      </a:r>
                      <a:endParaRPr lang="en-US" sz="1000" dirty="0">
                        <a:latin typeface="Segoe UI" charset="0"/>
                        <a:ea typeface="Segoe UI" charset="0"/>
                        <a:cs typeface="Segoe UI" charset="0"/>
                      </a:endParaRPr>
                    </a:p>
                  </a:txBody>
                  <a:tcPr marL="54864" marR="54864" marT="54864" marB="54864" anchor="ctr">
                    <a:lnL w="9525" cap="flat" cmpd="sng" algn="ctr">
                      <a:solidFill>
                        <a:srgbClr val="E3E6EB"/>
                      </a:solidFill>
                      <a:prstDash val="solid"/>
                      <a:round/>
                      <a:headEnd type="none" w="med" len="med"/>
                      <a:tailEnd type="none" w="med" len="med"/>
                    </a:lnL>
                    <a:lnR w="9525" cap="flat" cmpd="sng" algn="ctr">
                      <a:solidFill>
                        <a:srgbClr val="E3E6EB"/>
                      </a:solidFill>
                      <a:prstDash val="solid"/>
                      <a:round/>
                      <a:headEnd type="none" w="med" len="med"/>
                      <a:tailEnd type="none" w="med" len="med"/>
                    </a:lnR>
                    <a:lnT w="9525" cap="flat" cmpd="sng" algn="ctr">
                      <a:solidFill>
                        <a:srgbClr val="E3E6EB"/>
                      </a:solidFill>
                      <a:prstDash val="solid"/>
                      <a:round/>
                      <a:headEnd type="none" w="med" len="med"/>
                      <a:tailEnd type="none" w="med" len="med"/>
                    </a:lnT>
                    <a:lnB w="9525" cap="flat" cmpd="sng" algn="ctr">
                      <a:solidFill>
                        <a:srgbClr val="E3E6EB"/>
                      </a:solidFill>
                      <a:prstDash val="solid"/>
                      <a:round/>
                      <a:headEnd type="none" w="med" len="med"/>
                      <a:tailEnd type="none" w="med" len="med"/>
                    </a:lnB>
                    <a:solidFill>
                      <a:srgbClr val="FFFFFF"/>
                    </a:solidFill>
                  </a:tcPr>
                </a:tc>
                <a:tc>
                  <a:txBody>
                    <a:bodyPr/>
                    <a:lstStyle/>
                    <a:p>
                      <a:pPr indent="0" marL="0">
                        <a:buNone/>
                      </a:pPr>
                      <a:r>
                        <a:rPr lang="en-US" sz="1000" dirty="0">
                          <a:solidFill>
                            <a:srgbClr val="333333"/>
                          </a:solidFill>
                          <a:latin typeface="Segoe UI" pitchFamily="34" charset="0"/>
                          <a:ea typeface="Segoe UI" pitchFamily="34" charset="-122"/>
                          <a:cs typeface="Segoe UI" pitchFamily="34" charset="-120"/>
                        </a:rPr>
                        <a:t>EPC</a:t>
                      </a:r>
                      <a:endParaRPr lang="en-US" sz="1000" dirty="0">
                        <a:latin typeface="Segoe UI" charset="0"/>
                        <a:ea typeface="Segoe UI" charset="0"/>
                        <a:cs typeface="Segoe UI" charset="0"/>
                      </a:endParaRPr>
                    </a:p>
                  </a:txBody>
                  <a:tcPr marL="54864" marR="54864" marT="54864" marB="54864" anchor="ctr">
                    <a:lnL w="9525" cap="flat" cmpd="sng" algn="ctr">
                      <a:solidFill>
                        <a:srgbClr val="E3E6EB"/>
                      </a:solidFill>
                      <a:prstDash val="solid"/>
                      <a:round/>
                      <a:headEnd type="none" w="med" len="med"/>
                      <a:tailEnd type="none" w="med" len="med"/>
                    </a:lnL>
                    <a:lnR w="9525" cap="flat" cmpd="sng" algn="ctr">
                      <a:solidFill>
                        <a:srgbClr val="E3E6EB"/>
                      </a:solidFill>
                      <a:prstDash val="solid"/>
                      <a:round/>
                      <a:headEnd type="none" w="med" len="med"/>
                      <a:tailEnd type="none" w="med" len="med"/>
                    </a:lnR>
                    <a:lnT w="9525" cap="flat" cmpd="sng" algn="ctr">
                      <a:solidFill>
                        <a:srgbClr val="E3E6EB"/>
                      </a:solidFill>
                      <a:prstDash val="solid"/>
                      <a:round/>
                      <a:headEnd type="none" w="med" len="med"/>
                      <a:tailEnd type="none" w="med" len="med"/>
                    </a:lnT>
                    <a:lnB w="9525" cap="flat" cmpd="sng" algn="ctr">
                      <a:solidFill>
                        <a:srgbClr val="E3E6EB"/>
                      </a:solidFill>
                      <a:prstDash val="solid"/>
                      <a:round/>
                      <a:headEnd type="none" w="med" len="med"/>
                      <a:tailEnd type="none" w="med" len="med"/>
                    </a:lnB>
                    <a:solidFill>
                      <a:srgbClr val="FFFFFF"/>
                    </a:solidFill>
                  </a:tcPr>
                </a:tc>
                <a:tc>
                  <a:txBody>
                    <a:bodyPr/>
                    <a:lstStyle/>
                    <a:p>
                      <a:pPr indent="0" marL="0">
                        <a:buNone/>
                      </a:pPr>
                      <a:r>
                        <a:rPr lang="en-US" sz="1000" dirty="0">
                          <a:solidFill>
                            <a:srgbClr val="333333"/>
                          </a:solidFill>
                          <a:latin typeface="Segoe UI" pitchFamily="34" charset="0"/>
                          <a:ea typeface="Segoe UI" pitchFamily="34" charset="-122"/>
                          <a:cs typeface="Segoe UI" pitchFamily="34" charset="-120"/>
                        </a:rPr>
                        <a:t>40%</a:t>
                      </a:r>
                      <a:endParaRPr lang="en-US" sz="1000" dirty="0">
                        <a:latin typeface="Segoe UI" charset="0"/>
                        <a:ea typeface="Segoe UI" charset="0"/>
                        <a:cs typeface="Segoe UI" charset="0"/>
                      </a:endParaRPr>
                    </a:p>
                  </a:txBody>
                  <a:tcPr marL="54864" marR="54864" marT="54864" marB="54864" anchor="ctr">
                    <a:lnL w="9525" cap="flat" cmpd="sng" algn="ctr">
                      <a:solidFill>
                        <a:srgbClr val="E3E6EB"/>
                      </a:solidFill>
                      <a:prstDash val="solid"/>
                      <a:round/>
                      <a:headEnd type="none" w="med" len="med"/>
                      <a:tailEnd type="none" w="med" len="med"/>
                    </a:lnL>
                    <a:lnR w="9525" cap="flat" cmpd="sng" algn="ctr">
                      <a:solidFill>
                        <a:srgbClr val="E3E6EB"/>
                      </a:solidFill>
                      <a:prstDash val="solid"/>
                      <a:round/>
                      <a:headEnd type="none" w="med" len="med"/>
                      <a:tailEnd type="none" w="med" len="med"/>
                    </a:lnR>
                    <a:lnT w="9525" cap="flat" cmpd="sng" algn="ctr">
                      <a:solidFill>
                        <a:srgbClr val="E3E6EB"/>
                      </a:solidFill>
                      <a:prstDash val="solid"/>
                      <a:round/>
                      <a:headEnd type="none" w="med" len="med"/>
                      <a:tailEnd type="none" w="med" len="med"/>
                    </a:lnT>
                    <a:lnB w="9525" cap="flat" cmpd="sng" algn="ctr">
                      <a:solidFill>
                        <a:srgbClr val="E3E6EB"/>
                      </a:solidFill>
                      <a:prstDash val="solid"/>
                      <a:round/>
                      <a:headEnd type="none" w="med" len="med"/>
                      <a:tailEnd type="none" w="med" len="med"/>
                    </a:lnB>
                    <a:solidFill>
                      <a:srgbClr val="FFFFFF"/>
                    </a:solidFill>
                  </a:tcPr>
                </a:tc>
                <a:tc>
                  <a:txBody>
                    <a:bodyPr/>
                    <a:lstStyle/>
                    <a:p>
                      <a:pPr indent="0" marL="0">
                        <a:buNone/>
                      </a:pPr>
                      <a:r>
                        <a:rPr lang="en-US" sz="1000" dirty="0">
                          <a:solidFill>
                            <a:srgbClr val="333333"/>
                          </a:solidFill>
                          <a:latin typeface="Segoe UI" pitchFamily="34" charset="0"/>
                          <a:ea typeface="Segoe UI" pitchFamily="34" charset="-122"/>
                          <a:cs typeface="Segoe UI" pitchFamily="34" charset="-120"/>
                        </a:rPr>
                        <a:t>PERT</a:t>
                      </a:r>
                      <a:endParaRPr lang="en-US" sz="1000" dirty="0">
                        <a:latin typeface="Segoe UI" charset="0"/>
                        <a:ea typeface="Segoe UI" charset="0"/>
                        <a:cs typeface="Segoe UI" charset="0"/>
                      </a:endParaRPr>
                    </a:p>
                  </a:txBody>
                  <a:tcPr marL="54864" marR="54864" marT="54864" marB="54864" anchor="ctr">
                    <a:lnL w="9525" cap="flat" cmpd="sng" algn="ctr">
                      <a:solidFill>
                        <a:srgbClr val="E3E6EB"/>
                      </a:solidFill>
                      <a:prstDash val="solid"/>
                      <a:round/>
                      <a:headEnd type="none" w="med" len="med"/>
                      <a:tailEnd type="none" w="med" len="med"/>
                    </a:lnL>
                    <a:lnR w="9525" cap="flat" cmpd="sng" algn="ctr">
                      <a:solidFill>
                        <a:srgbClr val="E3E6EB"/>
                      </a:solidFill>
                      <a:prstDash val="solid"/>
                      <a:round/>
                      <a:headEnd type="none" w="med" len="med"/>
                      <a:tailEnd type="none" w="med" len="med"/>
                    </a:lnR>
                    <a:lnT w="9525" cap="flat" cmpd="sng" algn="ctr">
                      <a:solidFill>
                        <a:srgbClr val="E3E6EB"/>
                      </a:solidFill>
                      <a:prstDash val="solid"/>
                      <a:round/>
                      <a:headEnd type="none" w="med" len="med"/>
                      <a:tailEnd type="none" w="med" len="med"/>
                    </a:lnT>
                    <a:lnB w="9525" cap="flat" cmpd="sng" algn="ctr">
                      <a:solidFill>
                        <a:srgbClr val="E3E6EB"/>
                      </a:solidFill>
                      <a:prstDash val="solid"/>
                      <a:round/>
                      <a:headEnd type="none" w="med" len="med"/>
                      <a:tailEnd type="none" w="med" len="med"/>
                    </a:lnB>
                    <a:solidFill>
                      <a:srgbClr val="FFFFFF"/>
                    </a:solidFill>
                  </a:tcPr>
                </a:tc>
                <a:tc>
                  <a:txBody>
                    <a:bodyPr/>
                    <a:lstStyle/>
                    <a:p>
                      <a:pPr indent="0" marL="0">
                        <a:buNone/>
                      </a:pPr>
                      <a:r>
                        <a:rPr lang="en-US" sz="1000" dirty="0">
                          <a:solidFill>
                            <a:srgbClr val="333333"/>
                          </a:solidFill>
                          <a:latin typeface="Segoe UI" pitchFamily="34" charset="0"/>
                          <a:ea typeface="Segoe UI" pitchFamily="34" charset="-122"/>
                          <a:cs typeface="Segoe UI" pitchFamily="34" charset="-120"/>
                        </a:rPr>
                        <a:t>CG01</a:t>
                      </a:r>
                      <a:endParaRPr lang="en-US" sz="1000" dirty="0">
                        <a:latin typeface="Segoe UI" charset="0"/>
                        <a:ea typeface="Segoe UI" charset="0"/>
                        <a:cs typeface="Segoe UI" charset="0"/>
                      </a:endParaRPr>
                    </a:p>
                  </a:txBody>
                  <a:tcPr marL="54864" marR="54864" marT="54864" marB="54864" anchor="ctr">
                    <a:lnL w="9525" cap="flat" cmpd="sng" algn="ctr">
                      <a:solidFill>
                        <a:srgbClr val="E3E6EB"/>
                      </a:solidFill>
                      <a:prstDash val="solid"/>
                      <a:round/>
                      <a:headEnd type="none" w="med" len="med"/>
                      <a:tailEnd type="none" w="med" len="med"/>
                    </a:lnL>
                    <a:lnR w="9525" cap="flat" cmpd="sng" algn="ctr">
                      <a:solidFill>
                        <a:srgbClr val="E3E6EB"/>
                      </a:solidFill>
                      <a:prstDash val="solid"/>
                      <a:round/>
                      <a:headEnd type="none" w="med" len="med"/>
                      <a:tailEnd type="none" w="med" len="med"/>
                    </a:lnR>
                    <a:lnT w="9525" cap="flat" cmpd="sng" algn="ctr">
                      <a:solidFill>
                        <a:srgbClr val="E3E6EB"/>
                      </a:solidFill>
                      <a:prstDash val="solid"/>
                      <a:round/>
                      <a:headEnd type="none" w="med" len="med"/>
                      <a:tailEnd type="none" w="med" len="med"/>
                    </a:lnT>
                    <a:lnB w="9525" cap="flat" cmpd="sng" algn="ctr">
                      <a:solidFill>
                        <a:srgbClr val="E3E6EB"/>
                      </a:solidFill>
                      <a:prstDash val="solid"/>
                      <a:round/>
                      <a:headEnd type="none" w="med" len="med"/>
                      <a:tailEnd type="none" w="med" len="med"/>
                    </a:lnB>
                    <a:solidFill>
                      <a:srgbClr val="FFFFFF"/>
                    </a:solidFill>
                  </a:tcPr>
                </a:tc>
              </a:tr>
              <a:tr h="512064">
                <a:tc>
                  <a:txBody>
                    <a:bodyPr/>
                    <a:lstStyle/>
                    <a:p>
                      <a:pPr indent="0" marL="0">
                        <a:buNone/>
                      </a:pPr>
                      <a:r>
                        <a:rPr lang="en-US" sz="1000" dirty="0">
                          <a:solidFill>
                            <a:srgbClr val="333333"/>
                          </a:solidFill>
                          <a:latin typeface="Segoe UI" pitchFamily="34" charset="0"/>
                          <a:ea typeface="Segoe UI" pitchFamily="34" charset="-122"/>
                          <a:cs typeface="Segoe UI" pitchFamily="34" charset="-120"/>
                        </a:rPr>
                        <a:t>WT-021</a:t>
                      </a:r>
                      <a:endParaRPr lang="en-US" sz="1000" dirty="0">
                        <a:latin typeface="Segoe UI" charset="0"/>
                        <a:ea typeface="Segoe UI" charset="0"/>
                        <a:cs typeface="Segoe UI" charset="0"/>
                      </a:endParaRPr>
                    </a:p>
                  </a:txBody>
                  <a:tcPr marL="54864" marR="54864" marT="54864" marB="54864" anchor="ctr">
                    <a:lnL w="9525" cap="flat" cmpd="sng" algn="ctr">
                      <a:solidFill>
                        <a:srgbClr val="E3E6EB"/>
                      </a:solidFill>
                      <a:prstDash val="solid"/>
                      <a:round/>
                      <a:headEnd type="none" w="med" len="med"/>
                      <a:tailEnd type="none" w="med" len="med"/>
                    </a:lnL>
                    <a:lnR w="9525" cap="flat" cmpd="sng" algn="ctr">
                      <a:solidFill>
                        <a:srgbClr val="E3E6EB"/>
                      </a:solidFill>
                      <a:prstDash val="solid"/>
                      <a:round/>
                      <a:headEnd type="none" w="med" len="med"/>
                      <a:tailEnd type="none" w="med" len="med"/>
                    </a:lnR>
                    <a:lnT w="9525" cap="flat" cmpd="sng" algn="ctr">
                      <a:solidFill>
                        <a:srgbClr val="E3E6EB"/>
                      </a:solidFill>
                      <a:prstDash val="solid"/>
                      <a:round/>
                      <a:headEnd type="none" w="med" len="med"/>
                      <a:tailEnd type="none" w="med" len="med"/>
                    </a:lnT>
                    <a:lnB w="9525" cap="flat" cmpd="sng" algn="ctr">
                      <a:solidFill>
                        <a:srgbClr val="E3E6EB"/>
                      </a:solidFill>
                      <a:prstDash val="solid"/>
                      <a:round/>
                      <a:headEnd type="none" w="med" len="med"/>
                      <a:tailEnd type="none" w="med" len="med"/>
                    </a:lnB>
                    <a:solidFill>
                      <a:srgbClr val="F5F6F8"/>
                    </a:solidFill>
                  </a:tcPr>
                </a:tc>
                <a:tc>
                  <a:txBody>
                    <a:bodyPr/>
                    <a:lstStyle/>
                    <a:p>
                      <a:pPr indent="0" marL="0">
                        <a:buNone/>
                      </a:pPr>
                      <a:r>
                        <a:rPr lang="en-US" sz="1000" dirty="0">
                          <a:solidFill>
                            <a:srgbClr val="333333"/>
                          </a:solidFill>
                          <a:latin typeface="Segoe UI" pitchFamily="34" charset="0"/>
                          <a:ea typeface="Segoe UI" pitchFamily="34" charset="-122"/>
                          <a:cs typeface="Segoe UI" pitchFamily="34" charset="-120"/>
                        </a:rPr>
                        <a:t>Grid connection delay</a:t>
                      </a:r>
                      <a:endParaRPr lang="en-US" sz="1000" dirty="0">
                        <a:latin typeface="Segoe UI" charset="0"/>
                        <a:ea typeface="Segoe UI" charset="0"/>
                        <a:cs typeface="Segoe UI" charset="0"/>
                      </a:endParaRPr>
                    </a:p>
                  </a:txBody>
                  <a:tcPr marL="54864" marR="54864" marT="54864" marB="54864" anchor="ctr">
                    <a:lnL w="9525" cap="flat" cmpd="sng" algn="ctr">
                      <a:solidFill>
                        <a:srgbClr val="E3E6EB"/>
                      </a:solidFill>
                      <a:prstDash val="solid"/>
                      <a:round/>
                      <a:headEnd type="none" w="med" len="med"/>
                      <a:tailEnd type="none" w="med" len="med"/>
                    </a:lnL>
                    <a:lnR w="9525" cap="flat" cmpd="sng" algn="ctr">
                      <a:solidFill>
                        <a:srgbClr val="E3E6EB"/>
                      </a:solidFill>
                      <a:prstDash val="solid"/>
                      <a:round/>
                      <a:headEnd type="none" w="med" len="med"/>
                      <a:tailEnd type="none" w="med" len="med"/>
                    </a:lnR>
                    <a:lnT w="9525" cap="flat" cmpd="sng" algn="ctr">
                      <a:solidFill>
                        <a:srgbClr val="E3E6EB"/>
                      </a:solidFill>
                      <a:prstDash val="solid"/>
                      <a:round/>
                      <a:headEnd type="none" w="med" len="med"/>
                      <a:tailEnd type="none" w="med" len="med"/>
                    </a:lnT>
                    <a:lnB w="9525" cap="flat" cmpd="sng" algn="ctr">
                      <a:solidFill>
                        <a:srgbClr val="E3E6EB"/>
                      </a:solidFill>
                      <a:prstDash val="solid"/>
                      <a:round/>
                      <a:headEnd type="none" w="med" len="med"/>
                      <a:tailEnd type="none" w="med" len="med"/>
                    </a:lnB>
                    <a:solidFill>
                      <a:srgbClr val="F5F6F8"/>
                    </a:solidFill>
                  </a:tcPr>
                </a:tc>
                <a:tc>
                  <a:txBody>
                    <a:bodyPr/>
                    <a:lstStyle/>
                    <a:p>
                      <a:pPr indent="0" marL="0">
                        <a:buNone/>
                      </a:pPr>
                      <a:r>
                        <a:rPr lang="en-US" sz="1000" dirty="0">
                          <a:solidFill>
                            <a:srgbClr val="333333"/>
                          </a:solidFill>
                          <a:latin typeface="Segoe UI" pitchFamily="34" charset="0"/>
                          <a:ea typeface="Segoe UI" pitchFamily="34" charset="-122"/>
                          <a:cs typeface="Segoe UI" pitchFamily="34" charset="-120"/>
                        </a:rPr>
                        <a:t>Owner</a:t>
                      </a:r>
                      <a:endParaRPr lang="en-US" sz="1000" dirty="0">
                        <a:latin typeface="Segoe UI" charset="0"/>
                        <a:ea typeface="Segoe UI" charset="0"/>
                        <a:cs typeface="Segoe UI" charset="0"/>
                      </a:endParaRPr>
                    </a:p>
                  </a:txBody>
                  <a:tcPr marL="54864" marR="54864" marT="54864" marB="54864" anchor="ctr">
                    <a:lnL w="9525" cap="flat" cmpd="sng" algn="ctr">
                      <a:solidFill>
                        <a:srgbClr val="E3E6EB"/>
                      </a:solidFill>
                      <a:prstDash val="solid"/>
                      <a:round/>
                      <a:headEnd type="none" w="med" len="med"/>
                      <a:tailEnd type="none" w="med" len="med"/>
                    </a:lnL>
                    <a:lnR w="9525" cap="flat" cmpd="sng" algn="ctr">
                      <a:solidFill>
                        <a:srgbClr val="E3E6EB"/>
                      </a:solidFill>
                      <a:prstDash val="solid"/>
                      <a:round/>
                      <a:headEnd type="none" w="med" len="med"/>
                      <a:tailEnd type="none" w="med" len="med"/>
                    </a:lnR>
                    <a:lnT w="9525" cap="flat" cmpd="sng" algn="ctr">
                      <a:solidFill>
                        <a:srgbClr val="E3E6EB"/>
                      </a:solidFill>
                      <a:prstDash val="solid"/>
                      <a:round/>
                      <a:headEnd type="none" w="med" len="med"/>
                      <a:tailEnd type="none" w="med" len="med"/>
                    </a:lnT>
                    <a:lnB w="9525" cap="flat" cmpd="sng" algn="ctr">
                      <a:solidFill>
                        <a:srgbClr val="E3E6EB"/>
                      </a:solidFill>
                      <a:prstDash val="solid"/>
                      <a:round/>
                      <a:headEnd type="none" w="med" len="med"/>
                      <a:tailEnd type="none" w="med" len="med"/>
                    </a:lnB>
                    <a:solidFill>
                      <a:srgbClr val="F5F6F8"/>
                    </a:solidFill>
                  </a:tcPr>
                </a:tc>
                <a:tc>
                  <a:txBody>
                    <a:bodyPr/>
                    <a:lstStyle/>
                    <a:p>
                      <a:pPr indent="0" marL="0">
                        <a:buNone/>
                      </a:pPr>
                      <a:r>
                        <a:rPr lang="en-US" sz="1000" dirty="0">
                          <a:solidFill>
                            <a:srgbClr val="333333"/>
                          </a:solidFill>
                          <a:latin typeface="Segoe UI" pitchFamily="34" charset="0"/>
                          <a:ea typeface="Segoe UI" pitchFamily="34" charset="-122"/>
                          <a:cs typeface="Segoe UI" pitchFamily="34" charset="-120"/>
                        </a:rPr>
                        <a:t>25%</a:t>
                      </a:r>
                      <a:endParaRPr lang="en-US" sz="1000" dirty="0">
                        <a:latin typeface="Segoe UI" charset="0"/>
                        <a:ea typeface="Segoe UI" charset="0"/>
                        <a:cs typeface="Segoe UI" charset="0"/>
                      </a:endParaRPr>
                    </a:p>
                  </a:txBody>
                  <a:tcPr marL="54864" marR="54864" marT="54864" marB="54864" anchor="ctr">
                    <a:lnL w="9525" cap="flat" cmpd="sng" algn="ctr">
                      <a:solidFill>
                        <a:srgbClr val="E3E6EB"/>
                      </a:solidFill>
                      <a:prstDash val="solid"/>
                      <a:round/>
                      <a:headEnd type="none" w="med" len="med"/>
                      <a:tailEnd type="none" w="med" len="med"/>
                    </a:lnL>
                    <a:lnR w="9525" cap="flat" cmpd="sng" algn="ctr">
                      <a:solidFill>
                        <a:srgbClr val="E3E6EB"/>
                      </a:solidFill>
                      <a:prstDash val="solid"/>
                      <a:round/>
                      <a:headEnd type="none" w="med" len="med"/>
                      <a:tailEnd type="none" w="med" len="med"/>
                    </a:lnR>
                    <a:lnT w="9525" cap="flat" cmpd="sng" algn="ctr">
                      <a:solidFill>
                        <a:srgbClr val="E3E6EB"/>
                      </a:solidFill>
                      <a:prstDash val="solid"/>
                      <a:round/>
                      <a:headEnd type="none" w="med" len="med"/>
                      <a:tailEnd type="none" w="med" len="med"/>
                    </a:lnT>
                    <a:lnB w="9525" cap="flat" cmpd="sng" algn="ctr">
                      <a:solidFill>
                        <a:srgbClr val="E3E6EB"/>
                      </a:solidFill>
                      <a:prstDash val="solid"/>
                      <a:round/>
                      <a:headEnd type="none" w="med" len="med"/>
                      <a:tailEnd type="none" w="med" len="med"/>
                    </a:lnB>
                    <a:solidFill>
                      <a:srgbClr val="F5F6F8"/>
                    </a:solidFill>
                  </a:tcPr>
                </a:tc>
                <a:tc>
                  <a:txBody>
                    <a:bodyPr/>
                    <a:lstStyle/>
                    <a:p>
                      <a:pPr indent="0" marL="0">
                        <a:buNone/>
                      </a:pPr>
                      <a:r>
                        <a:rPr lang="en-US" sz="1000" dirty="0">
                          <a:solidFill>
                            <a:srgbClr val="333333"/>
                          </a:solidFill>
                          <a:latin typeface="Segoe UI" pitchFamily="34" charset="0"/>
                          <a:ea typeface="Segoe UI" pitchFamily="34" charset="-122"/>
                          <a:cs typeface="Segoe UI" pitchFamily="34" charset="-120"/>
                        </a:rPr>
                        <a:t>Lognormal</a:t>
                      </a:r>
                      <a:endParaRPr lang="en-US" sz="1000" dirty="0">
                        <a:latin typeface="Segoe UI" charset="0"/>
                        <a:ea typeface="Segoe UI" charset="0"/>
                        <a:cs typeface="Segoe UI" charset="0"/>
                      </a:endParaRPr>
                    </a:p>
                  </a:txBody>
                  <a:tcPr marL="54864" marR="54864" marT="54864" marB="54864" anchor="ctr">
                    <a:lnL w="9525" cap="flat" cmpd="sng" algn="ctr">
                      <a:solidFill>
                        <a:srgbClr val="E3E6EB"/>
                      </a:solidFill>
                      <a:prstDash val="solid"/>
                      <a:round/>
                      <a:headEnd type="none" w="med" len="med"/>
                      <a:tailEnd type="none" w="med" len="med"/>
                    </a:lnL>
                    <a:lnR w="9525" cap="flat" cmpd="sng" algn="ctr">
                      <a:solidFill>
                        <a:srgbClr val="E3E6EB"/>
                      </a:solidFill>
                      <a:prstDash val="solid"/>
                      <a:round/>
                      <a:headEnd type="none" w="med" len="med"/>
                      <a:tailEnd type="none" w="med" len="med"/>
                    </a:lnR>
                    <a:lnT w="9525" cap="flat" cmpd="sng" algn="ctr">
                      <a:solidFill>
                        <a:srgbClr val="E3E6EB"/>
                      </a:solidFill>
                      <a:prstDash val="solid"/>
                      <a:round/>
                      <a:headEnd type="none" w="med" len="med"/>
                      <a:tailEnd type="none" w="med" len="med"/>
                    </a:lnT>
                    <a:lnB w="9525" cap="flat" cmpd="sng" algn="ctr">
                      <a:solidFill>
                        <a:srgbClr val="E3E6EB"/>
                      </a:solidFill>
                      <a:prstDash val="solid"/>
                      <a:round/>
                      <a:headEnd type="none" w="med" len="med"/>
                      <a:tailEnd type="none" w="med" len="med"/>
                    </a:lnB>
                    <a:solidFill>
                      <a:srgbClr val="F5F6F8"/>
                    </a:solidFill>
                  </a:tcPr>
                </a:tc>
                <a:tc>
                  <a:txBody>
                    <a:bodyPr/>
                    <a:lstStyle/>
                    <a:p>
                      <a:pPr indent="0" marL="0">
                        <a:buNone/>
                      </a:pPr>
                      <a:r>
                        <a:rPr lang="en-US" sz="1000" dirty="0">
                          <a:solidFill>
                            <a:srgbClr val="333333"/>
                          </a:solidFill>
                          <a:latin typeface="Segoe UI" pitchFamily="34" charset="0"/>
                          <a:ea typeface="Segoe UI" pitchFamily="34" charset="-122"/>
                          <a:cs typeface="Segoe UI" pitchFamily="34" charset="-120"/>
                        </a:rPr>
                        <a:t>CG06</a:t>
                      </a:r>
                      <a:endParaRPr lang="en-US" sz="1000" dirty="0">
                        <a:latin typeface="Segoe UI" charset="0"/>
                        <a:ea typeface="Segoe UI" charset="0"/>
                        <a:cs typeface="Segoe UI" charset="0"/>
                      </a:endParaRPr>
                    </a:p>
                  </a:txBody>
                  <a:tcPr marL="54864" marR="54864" marT="54864" marB="54864" anchor="ctr">
                    <a:lnL w="9525" cap="flat" cmpd="sng" algn="ctr">
                      <a:solidFill>
                        <a:srgbClr val="E3E6EB"/>
                      </a:solidFill>
                      <a:prstDash val="solid"/>
                      <a:round/>
                      <a:headEnd type="none" w="med" len="med"/>
                      <a:tailEnd type="none" w="med" len="med"/>
                    </a:lnL>
                    <a:lnR w="9525" cap="flat" cmpd="sng" algn="ctr">
                      <a:solidFill>
                        <a:srgbClr val="E3E6EB"/>
                      </a:solidFill>
                      <a:prstDash val="solid"/>
                      <a:round/>
                      <a:headEnd type="none" w="med" len="med"/>
                      <a:tailEnd type="none" w="med" len="med"/>
                    </a:lnR>
                    <a:lnT w="9525" cap="flat" cmpd="sng" algn="ctr">
                      <a:solidFill>
                        <a:srgbClr val="E3E6EB"/>
                      </a:solidFill>
                      <a:prstDash val="solid"/>
                      <a:round/>
                      <a:headEnd type="none" w="med" len="med"/>
                      <a:tailEnd type="none" w="med" len="med"/>
                    </a:lnT>
                    <a:lnB w="9525" cap="flat" cmpd="sng" algn="ctr">
                      <a:solidFill>
                        <a:srgbClr val="E3E6EB"/>
                      </a:solidFill>
                      <a:prstDash val="solid"/>
                      <a:round/>
                      <a:headEnd type="none" w="med" len="med"/>
                      <a:tailEnd type="none" w="med" len="med"/>
                    </a:lnB>
                    <a:solidFill>
                      <a:srgbClr val="F5F6F8"/>
                    </a:solidFill>
                  </a:tcPr>
                </a:tc>
              </a:tr>
              <a:tr h="512064">
                <a:tc>
                  <a:txBody>
                    <a:bodyPr/>
                    <a:lstStyle/>
                    <a:p>
                      <a:pPr indent="0" marL="0">
                        <a:buNone/>
                      </a:pPr>
                      <a:r>
                        <a:rPr lang="en-US" sz="1000" dirty="0">
                          <a:solidFill>
                            <a:srgbClr val="333333"/>
                          </a:solidFill>
                          <a:latin typeface="Segoe UI" pitchFamily="34" charset="0"/>
                          <a:ea typeface="Segoe UI" pitchFamily="34" charset="-122"/>
                          <a:cs typeface="Segoe UI" pitchFamily="34" charset="-120"/>
                        </a:rPr>
                        <a:t>WT-014</a:t>
                      </a:r>
                      <a:endParaRPr lang="en-US" sz="1000" dirty="0">
                        <a:latin typeface="Segoe UI" charset="0"/>
                        <a:ea typeface="Segoe UI" charset="0"/>
                        <a:cs typeface="Segoe UI" charset="0"/>
                      </a:endParaRPr>
                    </a:p>
                  </a:txBody>
                  <a:tcPr marL="54864" marR="54864" marT="54864" marB="54864" anchor="ctr">
                    <a:lnL w="9525" cap="flat" cmpd="sng" algn="ctr">
                      <a:solidFill>
                        <a:srgbClr val="E3E6EB"/>
                      </a:solidFill>
                      <a:prstDash val="solid"/>
                      <a:round/>
                      <a:headEnd type="none" w="med" len="med"/>
                      <a:tailEnd type="none" w="med" len="med"/>
                    </a:lnL>
                    <a:lnR w="9525" cap="flat" cmpd="sng" algn="ctr">
                      <a:solidFill>
                        <a:srgbClr val="E3E6EB"/>
                      </a:solidFill>
                      <a:prstDash val="solid"/>
                      <a:round/>
                      <a:headEnd type="none" w="med" len="med"/>
                      <a:tailEnd type="none" w="med" len="med"/>
                    </a:lnR>
                    <a:lnT w="9525" cap="flat" cmpd="sng" algn="ctr">
                      <a:solidFill>
                        <a:srgbClr val="E3E6EB"/>
                      </a:solidFill>
                      <a:prstDash val="solid"/>
                      <a:round/>
                      <a:headEnd type="none" w="med" len="med"/>
                      <a:tailEnd type="none" w="med" len="med"/>
                    </a:lnT>
                    <a:lnB w="9525" cap="flat" cmpd="sng" algn="ctr">
                      <a:solidFill>
                        <a:srgbClr val="E3E6EB"/>
                      </a:solidFill>
                      <a:prstDash val="solid"/>
                      <a:round/>
                      <a:headEnd type="none" w="med" len="med"/>
                      <a:tailEnd type="none" w="med" len="med"/>
                    </a:lnB>
                    <a:solidFill>
                      <a:srgbClr val="FFFFFF"/>
                    </a:solidFill>
                  </a:tcPr>
                </a:tc>
                <a:tc>
                  <a:txBody>
                    <a:bodyPr/>
                    <a:lstStyle/>
                    <a:p>
                      <a:pPr indent="0" marL="0">
                        <a:buNone/>
                      </a:pPr>
                      <a:r>
                        <a:rPr lang="en-US" sz="1000" dirty="0">
                          <a:solidFill>
                            <a:srgbClr val="333333"/>
                          </a:solidFill>
                          <a:latin typeface="Segoe UI" pitchFamily="34" charset="0"/>
                          <a:ea typeface="Segoe UI" pitchFamily="34" charset="-122"/>
                          <a:cs typeface="Segoe UI" pitchFamily="34" charset="-120"/>
                        </a:rPr>
                        <a:t>Weather window</a:t>
                      </a:r>
                      <a:endParaRPr lang="en-US" sz="1000" dirty="0">
                        <a:latin typeface="Segoe UI" charset="0"/>
                        <a:ea typeface="Segoe UI" charset="0"/>
                        <a:cs typeface="Segoe UI" charset="0"/>
                      </a:endParaRPr>
                    </a:p>
                  </a:txBody>
                  <a:tcPr marL="54864" marR="54864" marT="54864" marB="54864" anchor="ctr">
                    <a:lnL w="9525" cap="flat" cmpd="sng" algn="ctr">
                      <a:solidFill>
                        <a:srgbClr val="E3E6EB"/>
                      </a:solidFill>
                      <a:prstDash val="solid"/>
                      <a:round/>
                      <a:headEnd type="none" w="med" len="med"/>
                      <a:tailEnd type="none" w="med" len="med"/>
                    </a:lnL>
                    <a:lnR w="9525" cap="flat" cmpd="sng" algn="ctr">
                      <a:solidFill>
                        <a:srgbClr val="E3E6EB"/>
                      </a:solidFill>
                      <a:prstDash val="solid"/>
                      <a:round/>
                      <a:headEnd type="none" w="med" len="med"/>
                      <a:tailEnd type="none" w="med" len="med"/>
                    </a:lnR>
                    <a:lnT w="9525" cap="flat" cmpd="sng" algn="ctr">
                      <a:solidFill>
                        <a:srgbClr val="E3E6EB"/>
                      </a:solidFill>
                      <a:prstDash val="solid"/>
                      <a:round/>
                      <a:headEnd type="none" w="med" len="med"/>
                      <a:tailEnd type="none" w="med" len="med"/>
                    </a:lnT>
                    <a:lnB w="9525" cap="flat" cmpd="sng" algn="ctr">
                      <a:solidFill>
                        <a:srgbClr val="E3E6EB"/>
                      </a:solidFill>
                      <a:prstDash val="solid"/>
                      <a:round/>
                      <a:headEnd type="none" w="med" len="med"/>
                      <a:tailEnd type="none" w="med" len="med"/>
                    </a:lnB>
                    <a:solidFill>
                      <a:srgbClr val="FFFFFF"/>
                    </a:solidFill>
                  </a:tcPr>
                </a:tc>
                <a:tc>
                  <a:txBody>
                    <a:bodyPr/>
                    <a:lstStyle/>
                    <a:p>
                      <a:pPr indent="0" marL="0">
                        <a:buNone/>
                      </a:pPr>
                      <a:r>
                        <a:rPr lang="en-US" sz="1000" dirty="0">
                          <a:solidFill>
                            <a:srgbClr val="333333"/>
                          </a:solidFill>
                          <a:latin typeface="Segoe UI" pitchFamily="34" charset="0"/>
                          <a:ea typeface="Segoe UI" pitchFamily="34" charset="-122"/>
                          <a:cs typeface="Segoe UI" pitchFamily="34" charset="-120"/>
                        </a:rPr>
                        <a:t>Shared</a:t>
                      </a:r>
                      <a:endParaRPr lang="en-US" sz="1000" dirty="0">
                        <a:latin typeface="Segoe UI" charset="0"/>
                        <a:ea typeface="Segoe UI" charset="0"/>
                        <a:cs typeface="Segoe UI" charset="0"/>
                      </a:endParaRPr>
                    </a:p>
                  </a:txBody>
                  <a:tcPr marL="54864" marR="54864" marT="54864" marB="54864" anchor="ctr">
                    <a:lnL w="9525" cap="flat" cmpd="sng" algn="ctr">
                      <a:solidFill>
                        <a:srgbClr val="E3E6EB"/>
                      </a:solidFill>
                      <a:prstDash val="solid"/>
                      <a:round/>
                      <a:headEnd type="none" w="med" len="med"/>
                      <a:tailEnd type="none" w="med" len="med"/>
                    </a:lnL>
                    <a:lnR w="9525" cap="flat" cmpd="sng" algn="ctr">
                      <a:solidFill>
                        <a:srgbClr val="E3E6EB"/>
                      </a:solidFill>
                      <a:prstDash val="solid"/>
                      <a:round/>
                      <a:headEnd type="none" w="med" len="med"/>
                      <a:tailEnd type="none" w="med" len="med"/>
                    </a:lnR>
                    <a:lnT w="9525" cap="flat" cmpd="sng" algn="ctr">
                      <a:solidFill>
                        <a:srgbClr val="E3E6EB"/>
                      </a:solidFill>
                      <a:prstDash val="solid"/>
                      <a:round/>
                      <a:headEnd type="none" w="med" len="med"/>
                      <a:tailEnd type="none" w="med" len="med"/>
                    </a:lnT>
                    <a:lnB w="9525" cap="flat" cmpd="sng" algn="ctr">
                      <a:solidFill>
                        <a:srgbClr val="E3E6EB"/>
                      </a:solidFill>
                      <a:prstDash val="solid"/>
                      <a:round/>
                      <a:headEnd type="none" w="med" len="med"/>
                      <a:tailEnd type="none" w="med" len="med"/>
                    </a:lnB>
                    <a:solidFill>
                      <a:srgbClr val="FFFFFF"/>
                    </a:solidFill>
                  </a:tcPr>
                </a:tc>
                <a:tc>
                  <a:txBody>
                    <a:bodyPr/>
                    <a:lstStyle/>
                    <a:p>
                      <a:pPr indent="0" marL="0">
                        <a:buNone/>
                      </a:pPr>
                      <a:r>
                        <a:rPr lang="en-US" sz="1000" dirty="0">
                          <a:solidFill>
                            <a:srgbClr val="333333"/>
                          </a:solidFill>
                          <a:latin typeface="Segoe UI" pitchFamily="34" charset="0"/>
                          <a:ea typeface="Segoe UI" pitchFamily="34" charset="-122"/>
                          <a:cs typeface="Segoe UI" pitchFamily="34" charset="-120"/>
                        </a:rPr>
                        <a:t>50%</a:t>
                      </a:r>
                      <a:endParaRPr lang="en-US" sz="1000" dirty="0">
                        <a:latin typeface="Segoe UI" charset="0"/>
                        <a:ea typeface="Segoe UI" charset="0"/>
                        <a:cs typeface="Segoe UI" charset="0"/>
                      </a:endParaRPr>
                    </a:p>
                  </a:txBody>
                  <a:tcPr marL="54864" marR="54864" marT="54864" marB="54864" anchor="ctr">
                    <a:lnL w="9525" cap="flat" cmpd="sng" algn="ctr">
                      <a:solidFill>
                        <a:srgbClr val="E3E6EB"/>
                      </a:solidFill>
                      <a:prstDash val="solid"/>
                      <a:round/>
                      <a:headEnd type="none" w="med" len="med"/>
                      <a:tailEnd type="none" w="med" len="med"/>
                    </a:lnL>
                    <a:lnR w="9525" cap="flat" cmpd="sng" algn="ctr">
                      <a:solidFill>
                        <a:srgbClr val="E3E6EB"/>
                      </a:solidFill>
                      <a:prstDash val="solid"/>
                      <a:round/>
                      <a:headEnd type="none" w="med" len="med"/>
                      <a:tailEnd type="none" w="med" len="med"/>
                    </a:lnR>
                    <a:lnT w="9525" cap="flat" cmpd="sng" algn="ctr">
                      <a:solidFill>
                        <a:srgbClr val="E3E6EB"/>
                      </a:solidFill>
                      <a:prstDash val="solid"/>
                      <a:round/>
                      <a:headEnd type="none" w="med" len="med"/>
                      <a:tailEnd type="none" w="med" len="med"/>
                    </a:lnT>
                    <a:lnB w="9525" cap="flat" cmpd="sng" algn="ctr">
                      <a:solidFill>
                        <a:srgbClr val="E3E6EB"/>
                      </a:solidFill>
                      <a:prstDash val="solid"/>
                      <a:round/>
                      <a:headEnd type="none" w="med" len="med"/>
                      <a:tailEnd type="none" w="med" len="med"/>
                    </a:lnB>
                    <a:solidFill>
                      <a:srgbClr val="FFFFFF"/>
                    </a:solidFill>
                  </a:tcPr>
                </a:tc>
                <a:tc>
                  <a:txBody>
                    <a:bodyPr/>
                    <a:lstStyle/>
                    <a:p>
                      <a:pPr indent="0" marL="0">
                        <a:buNone/>
                      </a:pPr>
                      <a:r>
                        <a:rPr lang="en-US" sz="1000" dirty="0">
                          <a:solidFill>
                            <a:srgbClr val="333333"/>
                          </a:solidFill>
                          <a:latin typeface="Segoe UI" pitchFamily="34" charset="0"/>
                          <a:ea typeface="Segoe UI" pitchFamily="34" charset="-122"/>
                          <a:cs typeface="Segoe UI" pitchFamily="34" charset="-120"/>
                        </a:rPr>
                        <a:t>PERT</a:t>
                      </a:r>
                      <a:endParaRPr lang="en-US" sz="1000" dirty="0">
                        <a:latin typeface="Segoe UI" charset="0"/>
                        <a:ea typeface="Segoe UI" charset="0"/>
                        <a:cs typeface="Segoe UI" charset="0"/>
                      </a:endParaRPr>
                    </a:p>
                  </a:txBody>
                  <a:tcPr marL="54864" marR="54864" marT="54864" marB="54864" anchor="ctr">
                    <a:lnL w="9525" cap="flat" cmpd="sng" algn="ctr">
                      <a:solidFill>
                        <a:srgbClr val="E3E6EB"/>
                      </a:solidFill>
                      <a:prstDash val="solid"/>
                      <a:round/>
                      <a:headEnd type="none" w="med" len="med"/>
                      <a:tailEnd type="none" w="med" len="med"/>
                    </a:lnL>
                    <a:lnR w="9525" cap="flat" cmpd="sng" algn="ctr">
                      <a:solidFill>
                        <a:srgbClr val="E3E6EB"/>
                      </a:solidFill>
                      <a:prstDash val="solid"/>
                      <a:round/>
                      <a:headEnd type="none" w="med" len="med"/>
                      <a:tailEnd type="none" w="med" len="med"/>
                    </a:lnR>
                    <a:lnT w="9525" cap="flat" cmpd="sng" algn="ctr">
                      <a:solidFill>
                        <a:srgbClr val="E3E6EB"/>
                      </a:solidFill>
                      <a:prstDash val="solid"/>
                      <a:round/>
                      <a:headEnd type="none" w="med" len="med"/>
                      <a:tailEnd type="none" w="med" len="med"/>
                    </a:lnT>
                    <a:lnB w="9525" cap="flat" cmpd="sng" algn="ctr">
                      <a:solidFill>
                        <a:srgbClr val="E3E6EB"/>
                      </a:solidFill>
                      <a:prstDash val="solid"/>
                      <a:round/>
                      <a:headEnd type="none" w="med" len="med"/>
                      <a:tailEnd type="none" w="med" len="med"/>
                    </a:lnB>
                    <a:solidFill>
                      <a:srgbClr val="FFFFFF"/>
                    </a:solidFill>
                  </a:tcPr>
                </a:tc>
                <a:tc>
                  <a:txBody>
                    <a:bodyPr/>
                    <a:lstStyle/>
                    <a:p>
                      <a:pPr indent="0" marL="0">
                        <a:buNone/>
                      </a:pPr>
                      <a:r>
                        <a:rPr lang="en-US" sz="1000" dirty="0">
                          <a:solidFill>
                            <a:srgbClr val="333333"/>
                          </a:solidFill>
                          <a:latin typeface="Segoe UI" pitchFamily="34" charset="0"/>
                          <a:ea typeface="Segoe UI" pitchFamily="34" charset="-122"/>
                          <a:cs typeface="Segoe UI" pitchFamily="34" charset="-120"/>
                        </a:rPr>
                        <a:t>CG05</a:t>
                      </a:r>
                      <a:endParaRPr lang="en-US" sz="1000" dirty="0">
                        <a:latin typeface="Segoe UI" charset="0"/>
                        <a:ea typeface="Segoe UI" charset="0"/>
                        <a:cs typeface="Segoe UI" charset="0"/>
                      </a:endParaRPr>
                    </a:p>
                  </a:txBody>
                  <a:tcPr marL="54864" marR="54864" marT="54864" marB="54864" anchor="ctr">
                    <a:lnL w="9525" cap="flat" cmpd="sng" algn="ctr">
                      <a:solidFill>
                        <a:srgbClr val="E3E6EB"/>
                      </a:solidFill>
                      <a:prstDash val="solid"/>
                      <a:round/>
                      <a:headEnd type="none" w="med" len="med"/>
                      <a:tailEnd type="none" w="med" len="med"/>
                    </a:lnL>
                    <a:lnR w="9525" cap="flat" cmpd="sng" algn="ctr">
                      <a:solidFill>
                        <a:srgbClr val="E3E6EB"/>
                      </a:solidFill>
                      <a:prstDash val="solid"/>
                      <a:round/>
                      <a:headEnd type="none" w="med" len="med"/>
                      <a:tailEnd type="none" w="med" len="med"/>
                    </a:lnR>
                    <a:lnT w="9525" cap="flat" cmpd="sng" algn="ctr">
                      <a:solidFill>
                        <a:srgbClr val="E3E6EB"/>
                      </a:solidFill>
                      <a:prstDash val="solid"/>
                      <a:round/>
                      <a:headEnd type="none" w="med" len="med"/>
                      <a:tailEnd type="none" w="med" len="med"/>
                    </a:lnT>
                    <a:lnB w="9525" cap="flat" cmpd="sng" algn="ctr">
                      <a:solidFill>
                        <a:srgbClr val="E3E6EB"/>
                      </a:solidFill>
                      <a:prstDash val="solid"/>
                      <a:round/>
                      <a:headEnd type="none" w="med" len="med"/>
                      <a:tailEnd type="none" w="med" len="med"/>
                    </a:lnB>
                    <a:solidFill>
                      <a:srgbClr val="FFFFFF"/>
                    </a:solidFill>
                  </a:tcPr>
                </a:tc>
              </a:tr>
              <a:tr h="512064">
                <a:tc>
                  <a:txBody>
                    <a:bodyPr/>
                    <a:lstStyle/>
                    <a:p>
                      <a:pPr indent="0" marL="0">
                        <a:buNone/>
                      </a:pPr>
                      <a:r>
                        <a:rPr lang="en-US" sz="1000" dirty="0">
                          <a:solidFill>
                            <a:srgbClr val="333333"/>
                          </a:solidFill>
                          <a:latin typeface="Segoe UI" pitchFamily="34" charset="0"/>
                          <a:ea typeface="Segoe UI" pitchFamily="34" charset="-122"/>
                          <a:cs typeface="Segoe UI" pitchFamily="34" charset="-120"/>
                        </a:rPr>
                        <a:t>WT-030</a:t>
                      </a:r>
                      <a:endParaRPr lang="en-US" sz="1000" dirty="0">
                        <a:latin typeface="Segoe UI" charset="0"/>
                        <a:ea typeface="Segoe UI" charset="0"/>
                        <a:cs typeface="Segoe UI" charset="0"/>
                      </a:endParaRPr>
                    </a:p>
                  </a:txBody>
                  <a:tcPr marL="54864" marR="54864" marT="54864" marB="54864" anchor="ctr">
                    <a:lnL w="9525" cap="flat" cmpd="sng" algn="ctr">
                      <a:solidFill>
                        <a:srgbClr val="E3E6EB"/>
                      </a:solidFill>
                      <a:prstDash val="solid"/>
                      <a:round/>
                      <a:headEnd type="none" w="med" len="med"/>
                      <a:tailEnd type="none" w="med" len="med"/>
                    </a:lnL>
                    <a:lnR w="9525" cap="flat" cmpd="sng" algn="ctr">
                      <a:solidFill>
                        <a:srgbClr val="E3E6EB"/>
                      </a:solidFill>
                      <a:prstDash val="solid"/>
                      <a:round/>
                      <a:headEnd type="none" w="med" len="med"/>
                      <a:tailEnd type="none" w="med" len="med"/>
                    </a:lnR>
                    <a:lnT w="9525" cap="flat" cmpd="sng" algn="ctr">
                      <a:solidFill>
                        <a:srgbClr val="E3E6EB"/>
                      </a:solidFill>
                      <a:prstDash val="solid"/>
                      <a:round/>
                      <a:headEnd type="none" w="med" len="med"/>
                      <a:tailEnd type="none" w="med" len="med"/>
                    </a:lnT>
                    <a:lnB w="9525" cap="flat" cmpd="sng" algn="ctr">
                      <a:solidFill>
                        <a:srgbClr val="E3E6EB"/>
                      </a:solidFill>
                      <a:prstDash val="solid"/>
                      <a:round/>
                      <a:headEnd type="none" w="med" len="med"/>
                      <a:tailEnd type="none" w="med" len="med"/>
                    </a:lnB>
                    <a:solidFill>
                      <a:srgbClr val="F5F6F8"/>
                    </a:solidFill>
                  </a:tcPr>
                </a:tc>
                <a:tc>
                  <a:txBody>
                    <a:bodyPr/>
                    <a:lstStyle/>
                    <a:p>
                      <a:pPr indent="0" marL="0">
                        <a:buNone/>
                      </a:pPr>
                      <a:r>
                        <a:rPr lang="en-US" sz="1000" dirty="0">
                          <a:solidFill>
                            <a:srgbClr val="333333"/>
                          </a:solidFill>
                          <a:latin typeface="Segoe UI" pitchFamily="34" charset="0"/>
                          <a:ea typeface="Segoe UI" pitchFamily="34" charset="-122"/>
                          <a:cs typeface="Segoe UI" pitchFamily="34" charset="-120"/>
                        </a:rPr>
                        <a:t>Crane availability</a:t>
                      </a:r>
                      <a:endParaRPr lang="en-US" sz="1000" dirty="0">
                        <a:latin typeface="Segoe UI" charset="0"/>
                        <a:ea typeface="Segoe UI" charset="0"/>
                        <a:cs typeface="Segoe UI" charset="0"/>
                      </a:endParaRPr>
                    </a:p>
                  </a:txBody>
                  <a:tcPr marL="54864" marR="54864" marT="54864" marB="54864" anchor="ctr">
                    <a:lnL w="9525" cap="flat" cmpd="sng" algn="ctr">
                      <a:solidFill>
                        <a:srgbClr val="E3E6EB"/>
                      </a:solidFill>
                      <a:prstDash val="solid"/>
                      <a:round/>
                      <a:headEnd type="none" w="med" len="med"/>
                      <a:tailEnd type="none" w="med" len="med"/>
                    </a:lnL>
                    <a:lnR w="9525" cap="flat" cmpd="sng" algn="ctr">
                      <a:solidFill>
                        <a:srgbClr val="E3E6EB"/>
                      </a:solidFill>
                      <a:prstDash val="solid"/>
                      <a:round/>
                      <a:headEnd type="none" w="med" len="med"/>
                      <a:tailEnd type="none" w="med" len="med"/>
                    </a:lnR>
                    <a:lnT w="9525" cap="flat" cmpd="sng" algn="ctr">
                      <a:solidFill>
                        <a:srgbClr val="E3E6EB"/>
                      </a:solidFill>
                      <a:prstDash val="solid"/>
                      <a:round/>
                      <a:headEnd type="none" w="med" len="med"/>
                      <a:tailEnd type="none" w="med" len="med"/>
                    </a:lnT>
                    <a:lnB w="9525" cap="flat" cmpd="sng" algn="ctr">
                      <a:solidFill>
                        <a:srgbClr val="E3E6EB"/>
                      </a:solidFill>
                      <a:prstDash val="solid"/>
                      <a:round/>
                      <a:headEnd type="none" w="med" len="med"/>
                      <a:tailEnd type="none" w="med" len="med"/>
                    </a:lnB>
                    <a:solidFill>
                      <a:srgbClr val="F5F6F8"/>
                    </a:solidFill>
                  </a:tcPr>
                </a:tc>
                <a:tc>
                  <a:txBody>
                    <a:bodyPr/>
                    <a:lstStyle/>
                    <a:p>
                      <a:pPr indent="0" marL="0">
                        <a:buNone/>
                      </a:pPr>
                      <a:r>
                        <a:rPr lang="en-US" sz="1000" dirty="0">
                          <a:solidFill>
                            <a:srgbClr val="333333"/>
                          </a:solidFill>
                          <a:latin typeface="Segoe UI" pitchFamily="34" charset="0"/>
                          <a:ea typeface="Segoe UI" pitchFamily="34" charset="-122"/>
                          <a:cs typeface="Segoe UI" pitchFamily="34" charset="-120"/>
                        </a:rPr>
                        <a:t>EPC</a:t>
                      </a:r>
                      <a:endParaRPr lang="en-US" sz="1000" dirty="0">
                        <a:latin typeface="Segoe UI" charset="0"/>
                        <a:ea typeface="Segoe UI" charset="0"/>
                        <a:cs typeface="Segoe UI" charset="0"/>
                      </a:endParaRPr>
                    </a:p>
                  </a:txBody>
                  <a:tcPr marL="54864" marR="54864" marT="54864" marB="54864" anchor="ctr">
                    <a:lnL w="9525" cap="flat" cmpd="sng" algn="ctr">
                      <a:solidFill>
                        <a:srgbClr val="E3E6EB"/>
                      </a:solidFill>
                      <a:prstDash val="solid"/>
                      <a:round/>
                      <a:headEnd type="none" w="med" len="med"/>
                      <a:tailEnd type="none" w="med" len="med"/>
                    </a:lnL>
                    <a:lnR w="9525" cap="flat" cmpd="sng" algn="ctr">
                      <a:solidFill>
                        <a:srgbClr val="E3E6EB"/>
                      </a:solidFill>
                      <a:prstDash val="solid"/>
                      <a:round/>
                      <a:headEnd type="none" w="med" len="med"/>
                      <a:tailEnd type="none" w="med" len="med"/>
                    </a:lnR>
                    <a:lnT w="9525" cap="flat" cmpd="sng" algn="ctr">
                      <a:solidFill>
                        <a:srgbClr val="E3E6EB"/>
                      </a:solidFill>
                      <a:prstDash val="solid"/>
                      <a:round/>
                      <a:headEnd type="none" w="med" len="med"/>
                      <a:tailEnd type="none" w="med" len="med"/>
                    </a:lnT>
                    <a:lnB w="9525" cap="flat" cmpd="sng" algn="ctr">
                      <a:solidFill>
                        <a:srgbClr val="E3E6EB"/>
                      </a:solidFill>
                      <a:prstDash val="solid"/>
                      <a:round/>
                      <a:headEnd type="none" w="med" len="med"/>
                      <a:tailEnd type="none" w="med" len="med"/>
                    </a:lnB>
                    <a:solidFill>
                      <a:srgbClr val="F5F6F8"/>
                    </a:solidFill>
                  </a:tcPr>
                </a:tc>
                <a:tc>
                  <a:txBody>
                    <a:bodyPr/>
                    <a:lstStyle/>
                    <a:p>
                      <a:pPr indent="0" marL="0">
                        <a:buNone/>
                      </a:pPr>
                      <a:r>
                        <a:rPr lang="en-US" sz="1000" dirty="0">
                          <a:solidFill>
                            <a:srgbClr val="333333"/>
                          </a:solidFill>
                          <a:latin typeface="Segoe UI" pitchFamily="34" charset="0"/>
                          <a:ea typeface="Segoe UI" pitchFamily="34" charset="-122"/>
                          <a:cs typeface="Segoe UI" pitchFamily="34" charset="-120"/>
                        </a:rPr>
                        <a:t>30%</a:t>
                      </a:r>
                      <a:endParaRPr lang="en-US" sz="1000" dirty="0">
                        <a:latin typeface="Segoe UI" charset="0"/>
                        <a:ea typeface="Segoe UI" charset="0"/>
                        <a:cs typeface="Segoe UI" charset="0"/>
                      </a:endParaRPr>
                    </a:p>
                  </a:txBody>
                  <a:tcPr marL="54864" marR="54864" marT="54864" marB="54864" anchor="ctr">
                    <a:lnL w="9525" cap="flat" cmpd="sng" algn="ctr">
                      <a:solidFill>
                        <a:srgbClr val="E3E6EB"/>
                      </a:solidFill>
                      <a:prstDash val="solid"/>
                      <a:round/>
                      <a:headEnd type="none" w="med" len="med"/>
                      <a:tailEnd type="none" w="med" len="med"/>
                    </a:lnL>
                    <a:lnR w="9525" cap="flat" cmpd="sng" algn="ctr">
                      <a:solidFill>
                        <a:srgbClr val="E3E6EB"/>
                      </a:solidFill>
                      <a:prstDash val="solid"/>
                      <a:round/>
                      <a:headEnd type="none" w="med" len="med"/>
                      <a:tailEnd type="none" w="med" len="med"/>
                    </a:lnR>
                    <a:lnT w="9525" cap="flat" cmpd="sng" algn="ctr">
                      <a:solidFill>
                        <a:srgbClr val="E3E6EB"/>
                      </a:solidFill>
                      <a:prstDash val="solid"/>
                      <a:round/>
                      <a:headEnd type="none" w="med" len="med"/>
                      <a:tailEnd type="none" w="med" len="med"/>
                    </a:lnT>
                    <a:lnB w="9525" cap="flat" cmpd="sng" algn="ctr">
                      <a:solidFill>
                        <a:srgbClr val="E3E6EB"/>
                      </a:solidFill>
                      <a:prstDash val="solid"/>
                      <a:round/>
                      <a:headEnd type="none" w="med" len="med"/>
                      <a:tailEnd type="none" w="med" len="med"/>
                    </a:lnB>
                    <a:solidFill>
                      <a:srgbClr val="F5F6F8"/>
                    </a:solidFill>
                  </a:tcPr>
                </a:tc>
                <a:tc>
                  <a:txBody>
                    <a:bodyPr/>
                    <a:lstStyle/>
                    <a:p>
                      <a:pPr indent="0" marL="0">
                        <a:buNone/>
                      </a:pPr>
                      <a:r>
                        <a:rPr lang="en-US" sz="1000" dirty="0">
                          <a:solidFill>
                            <a:srgbClr val="333333"/>
                          </a:solidFill>
                          <a:latin typeface="Segoe UI" pitchFamily="34" charset="0"/>
                          <a:ea typeface="Segoe UI" pitchFamily="34" charset="-122"/>
                          <a:cs typeface="Segoe UI" pitchFamily="34" charset="-120"/>
                        </a:rPr>
                        <a:t>Triangular</a:t>
                      </a:r>
                      <a:endParaRPr lang="en-US" sz="1000" dirty="0">
                        <a:latin typeface="Segoe UI" charset="0"/>
                        <a:ea typeface="Segoe UI" charset="0"/>
                        <a:cs typeface="Segoe UI" charset="0"/>
                      </a:endParaRPr>
                    </a:p>
                  </a:txBody>
                  <a:tcPr marL="54864" marR="54864" marT="54864" marB="54864" anchor="ctr">
                    <a:lnL w="9525" cap="flat" cmpd="sng" algn="ctr">
                      <a:solidFill>
                        <a:srgbClr val="E3E6EB"/>
                      </a:solidFill>
                      <a:prstDash val="solid"/>
                      <a:round/>
                      <a:headEnd type="none" w="med" len="med"/>
                      <a:tailEnd type="none" w="med" len="med"/>
                    </a:lnL>
                    <a:lnR w="9525" cap="flat" cmpd="sng" algn="ctr">
                      <a:solidFill>
                        <a:srgbClr val="E3E6EB"/>
                      </a:solidFill>
                      <a:prstDash val="solid"/>
                      <a:round/>
                      <a:headEnd type="none" w="med" len="med"/>
                      <a:tailEnd type="none" w="med" len="med"/>
                    </a:lnR>
                    <a:lnT w="9525" cap="flat" cmpd="sng" algn="ctr">
                      <a:solidFill>
                        <a:srgbClr val="E3E6EB"/>
                      </a:solidFill>
                      <a:prstDash val="solid"/>
                      <a:round/>
                      <a:headEnd type="none" w="med" len="med"/>
                      <a:tailEnd type="none" w="med" len="med"/>
                    </a:lnT>
                    <a:lnB w="9525" cap="flat" cmpd="sng" algn="ctr">
                      <a:solidFill>
                        <a:srgbClr val="E3E6EB"/>
                      </a:solidFill>
                      <a:prstDash val="solid"/>
                      <a:round/>
                      <a:headEnd type="none" w="med" len="med"/>
                      <a:tailEnd type="none" w="med" len="med"/>
                    </a:lnB>
                    <a:solidFill>
                      <a:srgbClr val="F5F6F8"/>
                    </a:solidFill>
                  </a:tcPr>
                </a:tc>
                <a:tc>
                  <a:txBody>
                    <a:bodyPr/>
                    <a:lstStyle/>
                    <a:p>
                      <a:pPr indent="0" marL="0">
                        <a:buNone/>
                      </a:pPr>
                      <a:r>
                        <a:rPr lang="en-US" sz="1000" dirty="0">
                          <a:solidFill>
                            <a:srgbClr val="333333"/>
                          </a:solidFill>
                          <a:latin typeface="Segoe UI" pitchFamily="34" charset="0"/>
                          <a:ea typeface="Segoe UI" pitchFamily="34" charset="-122"/>
                          <a:cs typeface="Segoe UI" pitchFamily="34" charset="-120"/>
                        </a:rPr>
                        <a:t>CG04</a:t>
                      </a:r>
                      <a:endParaRPr lang="en-US" sz="1000" dirty="0">
                        <a:latin typeface="Segoe UI" charset="0"/>
                        <a:ea typeface="Segoe UI" charset="0"/>
                        <a:cs typeface="Segoe UI" charset="0"/>
                      </a:endParaRPr>
                    </a:p>
                  </a:txBody>
                  <a:tcPr marL="54864" marR="54864" marT="54864" marB="54864" anchor="ctr">
                    <a:lnL w="9525" cap="flat" cmpd="sng" algn="ctr">
                      <a:solidFill>
                        <a:srgbClr val="E3E6EB"/>
                      </a:solidFill>
                      <a:prstDash val="solid"/>
                      <a:round/>
                      <a:headEnd type="none" w="med" len="med"/>
                      <a:tailEnd type="none" w="med" len="med"/>
                    </a:lnL>
                    <a:lnR w="9525" cap="flat" cmpd="sng" algn="ctr">
                      <a:solidFill>
                        <a:srgbClr val="E3E6EB"/>
                      </a:solidFill>
                      <a:prstDash val="solid"/>
                      <a:round/>
                      <a:headEnd type="none" w="med" len="med"/>
                      <a:tailEnd type="none" w="med" len="med"/>
                    </a:lnR>
                    <a:lnT w="9525" cap="flat" cmpd="sng" algn="ctr">
                      <a:solidFill>
                        <a:srgbClr val="E3E6EB"/>
                      </a:solidFill>
                      <a:prstDash val="solid"/>
                      <a:round/>
                      <a:headEnd type="none" w="med" len="med"/>
                      <a:tailEnd type="none" w="med" len="med"/>
                    </a:lnT>
                    <a:lnB w="9525" cap="flat" cmpd="sng" algn="ctr">
                      <a:solidFill>
                        <a:srgbClr val="E3E6EB"/>
                      </a:solidFill>
                      <a:prstDash val="solid"/>
                      <a:round/>
                      <a:headEnd type="none" w="med" len="med"/>
                      <a:tailEnd type="none" w="med" len="med"/>
                    </a:lnB>
                    <a:solidFill>
                      <a:srgbClr val="F5F6F8"/>
                    </a:solidFill>
                  </a:tcPr>
                </a:tc>
              </a:tr>
            </a:tbl>
          </a:graphicData>
        </a:graphic>
      </p:graphicFrame>
      <p:sp>
        <p:nvSpPr>
          <p:cNvPr id="6" name="Text 3"/>
          <p:cNvSpPr/>
          <p:nvPr/>
        </p:nvSpPr>
        <p:spPr>
          <a:xfrm>
            <a:off x="594360" y="4892040"/>
            <a:ext cx="6949440" cy="274320"/>
          </a:xfrm>
          <a:prstGeom prst="rect">
            <a:avLst/>
          </a:prstGeom>
          <a:noFill/>
          <a:ln/>
        </p:spPr>
        <p:txBody>
          <a:bodyPr wrap="square" lIns="0" tIns="0" rIns="0" bIns="0" rtlCol="0" anchor="ctr"/>
          <a:lstStyle/>
          <a:p>
            <a:pPr indent="0" marL="0">
              <a:buNone/>
            </a:pPr>
            <a:r>
              <a:rPr lang="en-US" sz="900" i="1" dirty="0">
                <a:solidFill>
                  <a:srgbClr val="5A6478"/>
                </a:solidFill>
                <a:latin typeface="Segoe UI" pitchFamily="34" charset="0"/>
                <a:ea typeface="Segoe UI" pitchFamily="34" charset="-122"/>
                <a:cs typeface="Segoe UI" pitchFamily="34" charset="-120"/>
              </a:rPr>
              <a:t>Illustrative extract. Synthetic data from the Tropic Ridge worked example.</a:t>
            </a:r>
            <a:endParaRPr lang="en-US" sz="900" dirty="0"/>
          </a:p>
        </p:txBody>
      </p:sp>
      <p:sp>
        <p:nvSpPr>
          <p:cNvPr id="7" name="Shape 4"/>
          <p:cNvSpPr/>
          <p:nvPr/>
        </p:nvSpPr>
        <p:spPr>
          <a:xfrm>
            <a:off x="7818120" y="1965960"/>
            <a:ext cx="3776472" cy="3977640"/>
          </a:xfrm>
          <a:prstGeom prst="roundRect">
            <a:avLst>
              <a:gd name="adj" fmla="val 1695"/>
            </a:avLst>
          </a:prstGeom>
          <a:solidFill>
            <a:srgbClr val="F5F6F8"/>
          </a:solidFill>
          <a:ln w="12700">
            <a:solidFill>
              <a:srgbClr val="E3E6EB"/>
            </a:solidFill>
            <a:prstDash val="solid"/>
          </a:ln>
        </p:spPr>
      </p:sp>
      <p:sp>
        <p:nvSpPr>
          <p:cNvPr id="8" name="Text 5"/>
          <p:cNvSpPr/>
          <p:nvPr/>
        </p:nvSpPr>
        <p:spPr>
          <a:xfrm>
            <a:off x="8138160" y="2212848"/>
            <a:ext cx="3200400" cy="256032"/>
          </a:xfrm>
          <a:prstGeom prst="rect">
            <a:avLst/>
          </a:prstGeom>
          <a:noFill/>
          <a:ln/>
        </p:spPr>
        <p:txBody>
          <a:bodyPr wrap="square" lIns="0" tIns="0" rIns="0" bIns="0" rtlCol="0" anchor="ctr"/>
          <a:lstStyle/>
          <a:p>
            <a:pPr indent="0" marL="0">
              <a:buNone/>
            </a:pPr>
            <a:r>
              <a:rPr lang="en-US" sz="900" b="1" spc="200" kern="0" dirty="0">
                <a:solidFill>
                  <a:srgbClr val="2C4D7A"/>
                </a:solidFill>
                <a:latin typeface="Segoe UI" pitchFamily="34" charset="0"/>
                <a:ea typeface="Segoe UI" pitchFamily="34" charset="-122"/>
                <a:cs typeface="Segoe UI" pitchFamily="34" charset="-120"/>
              </a:rPr>
              <a:t>WHAT EACH ROW CARRIES</a:t>
            </a:r>
            <a:endParaRPr lang="en-US" sz="900" dirty="0"/>
          </a:p>
        </p:txBody>
      </p:sp>
      <p:sp>
        <p:nvSpPr>
          <p:cNvPr id="9" name="Text 6"/>
          <p:cNvSpPr/>
          <p:nvPr/>
        </p:nvSpPr>
        <p:spPr>
          <a:xfrm>
            <a:off x="8138160" y="2560320"/>
            <a:ext cx="3200400" cy="3200400"/>
          </a:xfrm>
          <a:prstGeom prst="rect">
            <a:avLst/>
          </a:prstGeom>
          <a:noFill/>
          <a:ln/>
        </p:spPr>
        <p:txBody>
          <a:bodyPr wrap="square" lIns="0" tIns="0" rIns="0" bIns="0" rtlCol="0" anchor="t"/>
          <a:lstStyle/>
          <a:p>
            <a:pPr marL="127000" indent="-127000">
              <a:lnSpc>
                <a:spcPct val="112000"/>
              </a:lnSpc>
              <a:spcAft>
                <a:spcPts val="1000"/>
              </a:spcAft>
              <a:buSzPct val="100000"/>
              <a:buChar char="•"/>
            </a:pPr>
            <a:r>
              <a:rPr lang="en-US" sz="1050" dirty="0">
                <a:solidFill>
                  <a:srgbClr val="5A6478"/>
                </a:solidFill>
                <a:latin typeface="Segoe UI" pitchFamily="34" charset="0"/>
                <a:ea typeface="Segoe UI" pitchFamily="34" charset="-122"/>
                <a:cs typeface="Segoe UI" pitchFamily="34" charset="-120"/>
              </a:rPr>
              <a:t>Three-point cost ranges per risk: optimistic, most likely, pessimistic</a:t>
            </a:r>
            <a:endParaRPr lang="en-US" sz="1050" dirty="0"/>
          </a:p>
          <a:p>
            <a:pPr marL="127000" indent="-127000">
              <a:lnSpc>
                <a:spcPct val="112000"/>
              </a:lnSpc>
              <a:spcAft>
                <a:spcPts val="1000"/>
              </a:spcAft>
              <a:buSzPct val="100000"/>
              <a:buChar char="•"/>
            </a:pPr>
            <a:r>
              <a:rPr lang="en-US" sz="1050" dirty="0">
                <a:solidFill>
                  <a:srgbClr val="5A6478"/>
                </a:solidFill>
                <a:latin typeface="Segoe UI" pitchFamily="34" charset="0"/>
                <a:ea typeface="Segoe UI" pitchFamily="34" charset="-122"/>
                <a:cs typeface="Segoe UI" pitchFamily="34" charset="-120"/>
              </a:rPr>
              <a:t>Ownership tags: Owner, EPC Contractor or Shared</a:t>
            </a:r>
            <a:endParaRPr lang="en-US" sz="1050" dirty="0"/>
          </a:p>
          <a:p>
            <a:pPr marL="127000" indent="-127000">
              <a:lnSpc>
                <a:spcPct val="112000"/>
              </a:lnSpc>
              <a:spcAft>
                <a:spcPts val="1000"/>
              </a:spcAft>
              <a:buSzPct val="100000"/>
              <a:buChar char="•"/>
            </a:pPr>
            <a:r>
              <a:rPr lang="en-US" sz="1050" dirty="0">
                <a:solidFill>
                  <a:srgbClr val="5A6478"/>
                </a:solidFill>
                <a:latin typeface="Segoe UI" pitchFamily="34" charset="0"/>
                <a:ea typeface="Segoe UI" pitchFamily="34" charset="-122"/>
                <a:cs typeface="Segoe UI" pitchFamily="34" charset="-120"/>
              </a:rPr>
              <a:t>Distribution chosen per risk: PERT, Triangular, Lognormal or Binary</a:t>
            </a:r>
            <a:endParaRPr lang="en-US" sz="1050" dirty="0"/>
          </a:p>
          <a:p>
            <a:pPr marL="127000" indent="-127000">
              <a:lnSpc>
                <a:spcPct val="112000"/>
              </a:lnSpc>
              <a:spcAft>
                <a:spcPts val="1000"/>
              </a:spcAft>
              <a:buSzPct val="100000"/>
              <a:buChar char="•"/>
            </a:pPr>
            <a:r>
              <a:rPr lang="en-US" sz="1050" dirty="0">
                <a:solidFill>
                  <a:srgbClr val="5A6478"/>
                </a:solidFill>
                <a:latin typeface="Segoe UI" pitchFamily="34" charset="0"/>
                <a:ea typeface="Segoe UI" pitchFamily="34" charset="-122"/>
                <a:cs typeface="Segoe UI" pitchFamily="34" charset="-120"/>
              </a:rPr>
              <a:t>Include flags keep non-quantifiable rows, such as safety, in the register but out of the simulation</a:t>
            </a:r>
            <a:endParaRPr lang="en-US" sz="1050" dirty="0"/>
          </a:p>
        </p:txBody>
      </p:sp>
      <p:sp>
        <p:nvSpPr>
          <p:cNvPr id="10" name="Text 7"/>
          <p:cNvSpPr/>
          <p:nvPr/>
        </p:nvSpPr>
        <p:spPr>
          <a:xfrm>
            <a:off x="594360" y="6510528"/>
            <a:ext cx="4572000" cy="219456"/>
          </a:xfrm>
          <a:prstGeom prst="rect">
            <a:avLst/>
          </a:prstGeom>
          <a:noFill/>
          <a:ln/>
        </p:spPr>
        <p:txBody>
          <a:bodyPr wrap="square" lIns="0" tIns="0" rIns="0" bIns="0" rtlCol="0" anchor="ctr"/>
          <a:lstStyle/>
          <a:p>
            <a:pPr algn="l" indent="0" marL="0">
              <a:buNone/>
            </a:pPr>
            <a:r>
              <a:rPr lang="en-US" sz="800" dirty="0">
                <a:solidFill>
                  <a:srgbClr val="5A6478"/>
                </a:solidFill>
                <a:latin typeface="Segoe UI" pitchFamily="34" charset="0"/>
                <a:ea typeface="Segoe UI" pitchFamily="34" charset="-122"/>
                <a:cs typeface="Segoe UI" pitchFamily="34" charset="-120"/>
              </a:rPr>
              <a:t>Monte Carlo cost risk analysis</a:t>
            </a:r>
            <a:endParaRPr lang="en-US" sz="800" dirty="0"/>
          </a:p>
        </p:txBody>
      </p:sp>
      <p:sp>
        <p:nvSpPr>
          <p:cNvPr id="11" name="Text 8"/>
          <p:cNvSpPr/>
          <p:nvPr/>
        </p:nvSpPr>
        <p:spPr>
          <a:xfrm>
            <a:off x="11228832" y="6510528"/>
            <a:ext cx="365760" cy="219456"/>
          </a:xfrm>
          <a:prstGeom prst="rect">
            <a:avLst/>
          </a:prstGeom>
          <a:noFill/>
          <a:ln/>
        </p:spPr>
        <p:txBody>
          <a:bodyPr wrap="square" lIns="0" tIns="0" rIns="0" bIns="0" rtlCol="0" anchor="ctr"/>
          <a:lstStyle/>
          <a:p>
            <a:pPr algn="r" indent="0" marL="0">
              <a:buNone/>
            </a:pPr>
            <a:r>
              <a:rPr lang="en-US" sz="800" dirty="0">
                <a:solidFill>
                  <a:srgbClr val="5A6478"/>
                </a:solidFill>
                <a:latin typeface="Segoe UI" pitchFamily="34" charset="0"/>
                <a:ea typeface="Segoe UI" pitchFamily="34" charset="-122"/>
                <a:cs typeface="Segoe UI" pitchFamily="34" charset="-120"/>
              </a:rPr>
              <a:t>7</a:t>
            </a:r>
            <a:endParaRPr lang="en-US" sz="8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bg>
      <p:bgPr>
        <a:solidFill>
          <a:srgbClr val="FFFFFF"/>
        </a:solidFill>
      </p:bgPr>
    </p:bg>
    <p:spTree>
      <p:nvGrpSpPr>
        <p:cNvPr id="1" name=""/>
        <p:cNvGrpSpPr/>
        <p:nvPr/>
      </p:nvGrpSpPr>
      <p:grpSpPr>
        <a:xfrm>
          <a:off x="0" y="0"/>
          <a:ext cx="0" cy="0"/>
          <a:chOff x="0" y="0"/>
          <a:chExt cx="0" cy="0"/>
        </a:xfrm>
      </p:grpSpPr>
      <p:sp>
        <p:nvSpPr>
          <p:cNvPr id="2" name="Text 0"/>
          <p:cNvSpPr/>
          <p:nvPr/>
        </p:nvSpPr>
        <p:spPr>
          <a:xfrm>
            <a:off x="594360" y="402336"/>
            <a:ext cx="10515600" cy="274320"/>
          </a:xfrm>
          <a:prstGeom prst="rect">
            <a:avLst/>
          </a:prstGeom>
          <a:noFill/>
          <a:ln/>
        </p:spPr>
        <p:txBody>
          <a:bodyPr wrap="square" lIns="0" tIns="0" rIns="0" bIns="0" rtlCol="0" anchor="ctr"/>
          <a:lstStyle/>
          <a:p>
            <a:pPr indent="0" marL="0">
              <a:buNone/>
            </a:pPr>
            <a:r>
              <a:rPr lang="en-US" sz="1050" b="1" spc="300" kern="0" dirty="0">
                <a:solidFill>
                  <a:srgbClr val="2C4D7A"/>
                </a:solidFill>
                <a:latin typeface="Segoe UI" pitchFamily="34" charset="0"/>
                <a:ea typeface="Segoe UI" pitchFamily="34" charset="-122"/>
                <a:cs typeface="Segoe UI" pitchFamily="34" charset="-120"/>
              </a:rPr>
              <a:t>THE OUTPUTS</a:t>
            </a:r>
            <a:endParaRPr lang="en-US" sz="1050" dirty="0"/>
          </a:p>
        </p:txBody>
      </p:sp>
      <p:sp>
        <p:nvSpPr>
          <p:cNvPr id="3" name="Text 1"/>
          <p:cNvSpPr/>
          <p:nvPr/>
        </p:nvSpPr>
        <p:spPr>
          <a:xfrm>
            <a:off x="594360" y="676656"/>
            <a:ext cx="10881360" cy="502920"/>
          </a:xfrm>
          <a:prstGeom prst="rect">
            <a:avLst/>
          </a:prstGeom>
          <a:noFill/>
          <a:ln/>
        </p:spPr>
        <p:txBody>
          <a:bodyPr wrap="square" lIns="0" tIns="0" rIns="0" bIns="0" rtlCol="0" anchor="ctr"/>
          <a:lstStyle/>
          <a:p>
            <a:pPr indent="0" marL="0">
              <a:buNone/>
            </a:pPr>
            <a:r>
              <a:rPr lang="en-US" sz="2500" b="1" dirty="0">
                <a:solidFill>
                  <a:srgbClr val="1A2332"/>
                </a:solidFill>
                <a:latin typeface="Segoe UI" pitchFamily="34" charset="0"/>
                <a:ea typeface="Segoe UI" pitchFamily="34" charset="-122"/>
                <a:cs typeface="Segoe UI" pitchFamily="34" charset="-120"/>
              </a:rPr>
              <a:t>Reading the S-curve</a:t>
            </a:r>
            <a:endParaRPr lang="en-US" sz="2500" dirty="0"/>
          </a:p>
        </p:txBody>
      </p:sp>
      <p:pic>
        <p:nvPicPr>
          <p:cNvPr id="4" name="Image 0" descr="/root/rob_decks/figs/wind_cost_s_curve.png">    </p:cNvPr>
          <p:cNvPicPr>
            <a:picLocks noChangeAspect="1"/>
          </p:cNvPicPr>
          <p:nvPr/>
        </p:nvPicPr>
        <p:blipFill>
          <a:blip r:embed="rId1"/>
          <a:stretch>
            <a:fillRect/>
          </a:stretch>
        </p:blipFill>
        <p:spPr>
          <a:xfrm>
            <a:off x="548640" y="1417320"/>
            <a:ext cx="6766560" cy="4012387"/>
          </a:xfrm>
          <a:prstGeom prst="rect">
            <a:avLst/>
          </a:prstGeom>
        </p:spPr>
      </p:pic>
      <p:sp>
        <p:nvSpPr>
          <p:cNvPr id="5" name="Text 2"/>
          <p:cNvSpPr/>
          <p:nvPr/>
        </p:nvSpPr>
        <p:spPr>
          <a:xfrm>
            <a:off x="548640" y="5486400"/>
            <a:ext cx="6766560" cy="237744"/>
          </a:xfrm>
          <a:prstGeom prst="rect">
            <a:avLst/>
          </a:prstGeom>
          <a:noFill/>
          <a:ln/>
        </p:spPr>
        <p:txBody>
          <a:bodyPr wrap="square" lIns="0" tIns="0" rIns="0" bIns="0" rtlCol="0" anchor="ctr"/>
          <a:lstStyle/>
          <a:p>
            <a:pPr algn="ctr" indent="0" marL="0">
              <a:buNone/>
            </a:pPr>
            <a:r>
              <a:rPr lang="en-US" sz="850" i="1" dirty="0">
                <a:solidFill>
                  <a:srgbClr val="5A6478"/>
                </a:solidFill>
                <a:latin typeface="Segoe UI" pitchFamily="34" charset="0"/>
                <a:ea typeface="Segoe UI" pitchFamily="34" charset="-122"/>
                <a:cs typeface="Segoe UI" pitchFamily="34" charset="-120"/>
              </a:rPr>
              <a:t>Tropic Ridge Wind Farm, illustrative. 35 risks, 100,000 iterations, seed 42.</a:t>
            </a:r>
            <a:endParaRPr lang="en-US" sz="850" dirty="0"/>
          </a:p>
        </p:txBody>
      </p:sp>
      <p:sp>
        <p:nvSpPr>
          <p:cNvPr id="6" name="Shape 3"/>
          <p:cNvSpPr/>
          <p:nvPr/>
        </p:nvSpPr>
        <p:spPr>
          <a:xfrm>
            <a:off x="7589520" y="1417320"/>
            <a:ext cx="4005072" cy="4069080"/>
          </a:xfrm>
          <a:prstGeom prst="roundRect">
            <a:avLst>
              <a:gd name="adj" fmla="val 1598"/>
            </a:avLst>
          </a:prstGeom>
          <a:solidFill>
            <a:srgbClr val="F5F6F8"/>
          </a:solidFill>
          <a:ln w="12700">
            <a:solidFill>
              <a:srgbClr val="E3E6EB"/>
            </a:solidFill>
            <a:prstDash val="solid"/>
          </a:ln>
        </p:spPr>
      </p:sp>
      <p:sp>
        <p:nvSpPr>
          <p:cNvPr id="7" name="Text 4"/>
          <p:cNvSpPr/>
          <p:nvPr/>
        </p:nvSpPr>
        <p:spPr>
          <a:xfrm>
            <a:off x="7882128" y="1664208"/>
            <a:ext cx="3383280" cy="256032"/>
          </a:xfrm>
          <a:prstGeom prst="rect">
            <a:avLst/>
          </a:prstGeom>
          <a:noFill/>
          <a:ln/>
        </p:spPr>
        <p:txBody>
          <a:bodyPr wrap="square" lIns="0" tIns="0" rIns="0" bIns="0" rtlCol="0" anchor="ctr"/>
          <a:lstStyle/>
          <a:p>
            <a:pPr indent="0" marL="0">
              <a:buNone/>
            </a:pPr>
            <a:r>
              <a:rPr lang="en-US" sz="900" b="1" spc="200" kern="0" dirty="0">
                <a:solidFill>
                  <a:srgbClr val="2C4D7A"/>
                </a:solidFill>
                <a:latin typeface="Segoe UI" pitchFamily="34" charset="0"/>
                <a:ea typeface="Segoe UI" pitchFamily="34" charset="-122"/>
                <a:cs typeface="Segoe UI" pitchFamily="34" charset="-120"/>
              </a:rPr>
              <a:t>HOW TO READ IT</a:t>
            </a:r>
            <a:endParaRPr lang="en-US" sz="900" dirty="0"/>
          </a:p>
        </p:txBody>
      </p:sp>
      <p:sp>
        <p:nvSpPr>
          <p:cNvPr id="8" name="Text 5"/>
          <p:cNvSpPr/>
          <p:nvPr/>
        </p:nvSpPr>
        <p:spPr>
          <a:xfrm>
            <a:off x="7882128" y="2011680"/>
            <a:ext cx="3429000" cy="1691640"/>
          </a:xfrm>
          <a:prstGeom prst="rect">
            <a:avLst/>
          </a:prstGeom>
          <a:noFill/>
          <a:ln/>
        </p:spPr>
        <p:txBody>
          <a:bodyPr wrap="square" lIns="0" tIns="0" rIns="0" bIns="0" rtlCol="0" anchor="t"/>
          <a:lstStyle/>
          <a:p>
            <a:pPr marL="127000" indent="-127000">
              <a:lnSpc>
                <a:spcPct val="112000"/>
              </a:lnSpc>
              <a:spcAft>
                <a:spcPts val="900"/>
              </a:spcAft>
              <a:buSzPct val="100000"/>
              <a:buChar char="•"/>
            </a:pPr>
            <a:r>
              <a:rPr lang="en-US" sz="1050" dirty="0">
                <a:solidFill>
                  <a:srgbClr val="5A6478"/>
                </a:solidFill>
                <a:latin typeface="Segoe UI" pitchFamily="34" charset="0"/>
                <a:ea typeface="Segoe UI" pitchFamily="34" charset="-122"/>
                <a:cs typeface="Segoe UI" pitchFamily="34" charset="-120"/>
              </a:rPr>
              <a:t>The curve is the probability the cost contingency lands at or below a given amount.</a:t>
            </a:r>
            <a:endParaRPr lang="en-US" sz="1050" dirty="0"/>
          </a:p>
          <a:p>
            <a:pPr marL="127000" indent="-127000">
              <a:lnSpc>
                <a:spcPct val="112000"/>
              </a:lnSpc>
              <a:spcAft>
                <a:spcPts val="900"/>
              </a:spcAft>
              <a:buSzPct val="100000"/>
              <a:buChar char="•"/>
            </a:pPr>
            <a:r>
              <a:rPr lang="en-US" sz="1050" dirty="0">
                <a:solidFill>
                  <a:srgbClr val="5A6478"/>
                </a:solidFill>
                <a:latin typeface="Segoe UI" pitchFamily="34" charset="0"/>
                <a:ea typeface="Segoe UI" pitchFamily="34" charset="-122"/>
                <a:cs typeface="Segoe UI" pitchFamily="34" charset="-120"/>
              </a:rPr>
              <a:t>It rises steeply, then trails into a long thin tail: most outcomes cluster low, a few run high.</a:t>
            </a:r>
            <a:endParaRPr lang="en-US" sz="1050" dirty="0"/>
          </a:p>
          <a:p>
            <a:pPr marL="127000" indent="-127000">
              <a:lnSpc>
                <a:spcPct val="112000"/>
              </a:lnSpc>
              <a:spcAft>
                <a:spcPts val="900"/>
              </a:spcAft>
              <a:buSzPct val="100000"/>
              <a:buChar char="•"/>
            </a:pPr>
            <a:r>
              <a:rPr lang="en-US" sz="1050" dirty="0">
                <a:solidFill>
                  <a:srgbClr val="5A6478"/>
                </a:solidFill>
                <a:latin typeface="Segoe UI" pitchFamily="34" charset="0"/>
                <a:ea typeface="Segoe UI" pitchFamily="34" charset="-122"/>
                <a:cs typeface="Segoe UI" pitchFamily="34" charset="-120"/>
              </a:rPr>
              <a:t>Pick a confidence level and read the contingency straight off the curve.</a:t>
            </a:r>
            <a:endParaRPr lang="en-US" sz="1050" dirty="0"/>
          </a:p>
        </p:txBody>
      </p:sp>
      <p:sp>
        <p:nvSpPr>
          <p:cNvPr id="9" name="Shape 6"/>
          <p:cNvSpPr/>
          <p:nvPr/>
        </p:nvSpPr>
        <p:spPr>
          <a:xfrm>
            <a:off x="7882128" y="3913632"/>
            <a:ext cx="3429000" cy="0"/>
          </a:xfrm>
          <a:prstGeom prst="line">
            <a:avLst/>
          </a:prstGeom>
          <a:noFill/>
          <a:ln w="12700">
            <a:solidFill>
              <a:srgbClr val="E3E6EB"/>
            </a:solidFill>
            <a:prstDash val="solid"/>
          </a:ln>
        </p:spPr>
      </p:sp>
      <p:sp>
        <p:nvSpPr>
          <p:cNvPr id="10" name="Text 7"/>
          <p:cNvSpPr/>
          <p:nvPr/>
        </p:nvSpPr>
        <p:spPr>
          <a:xfrm>
            <a:off x="7882128" y="4069080"/>
            <a:ext cx="822960" cy="365760"/>
          </a:xfrm>
          <a:prstGeom prst="rect">
            <a:avLst/>
          </a:prstGeom>
          <a:noFill/>
          <a:ln/>
        </p:spPr>
        <p:txBody>
          <a:bodyPr wrap="square" lIns="0" tIns="0" rIns="0" bIns="0" rtlCol="0" anchor="ctr"/>
          <a:lstStyle/>
          <a:p>
            <a:pPr indent="0" marL="0">
              <a:buNone/>
            </a:pPr>
            <a:r>
              <a:rPr lang="en-US" sz="1200" b="1" dirty="0">
                <a:solidFill>
                  <a:srgbClr val="1A2332"/>
                </a:solidFill>
                <a:latin typeface="Segoe UI" pitchFamily="34" charset="0"/>
                <a:ea typeface="Segoe UI" pitchFamily="34" charset="-122"/>
                <a:cs typeface="Segoe UI" pitchFamily="34" charset="-120"/>
              </a:rPr>
              <a:t>P50</a:t>
            </a:r>
            <a:endParaRPr lang="en-US" sz="1200" dirty="0"/>
          </a:p>
        </p:txBody>
      </p:sp>
      <p:sp>
        <p:nvSpPr>
          <p:cNvPr id="11" name="Text 8"/>
          <p:cNvSpPr/>
          <p:nvPr/>
        </p:nvSpPr>
        <p:spPr>
          <a:xfrm>
            <a:off x="8686800" y="4069080"/>
            <a:ext cx="1417320" cy="365760"/>
          </a:xfrm>
          <a:prstGeom prst="rect">
            <a:avLst/>
          </a:prstGeom>
          <a:noFill/>
          <a:ln/>
        </p:spPr>
        <p:txBody>
          <a:bodyPr wrap="square" lIns="0" tIns="0" rIns="0" bIns="0" rtlCol="0" anchor="ctr"/>
          <a:lstStyle/>
          <a:p>
            <a:pPr algn="r" indent="0" marL="0">
              <a:buNone/>
            </a:pPr>
            <a:r>
              <a:rPr lang="en-US" sz="1300" b="1" dirty="0">
                <a:solidFill>
                  <a:srgbClr val="2C4D7A"/>
                </a:solidFill>
                <a:latin typeface="Segoe UI" pitchFamily="34" charset="0"/>
                <a:ea typeface="Segoe UI" pitchFamily="34" charset="-122"/>
                <a:cs typeface="Segoe UI" pitchFamily="34" charset="-120"/>
              </a:rPr>
              <a:t>$3.73M</a:t>
            </a:r>
            <a:endParaRPr lang="en-US" sz="1300" dirty="0"/>
          </a:p>
        </p:txBody>
      </p:sp>
      <p:sp>
        <p:nvSpPr>
          <p:cNvPr id="12" name="Text 9"/>
          <p:cNvSpPr/>
          <p:nvPr/>
        </p:nvSpPr>
        <p:spPr>
          <a:xfrm>
            <a:off x="10149840" y="4069080"/>
            <a:ext cx="1280160" cy="365760"/>
          </a:xfrm>
          <a:prstGeom prst="rect">
            <a:avLst/>
          </a:prstGeom>
          <a:noFill/>
          <a:ln/>
        </p:spPr>
        <p:txBody>
          <a:bodyPr wrap="square" lIns="0" tIns="0" rIns="0" bIns="0" rtlCol="0" anchor="ctr"/>
          <a:lstStyle/>
          <a:p>
            <a:pPr algn="r" indent="0" marL="0">
              <a:buNone/>
            </a:pPr>
            <a:r>
              <a:rPr lang="en-US" sz="950" dirty="0">
                <a:solidFill>
                  <a:srgbClr val="5A6478"/>
                </a:solidFill>
                <a:latin typeface="Segoe UI" pitchFamily="34" charset="0"/>
                <a:ea typeface="Segoe UI" pitchFamily="34" charset="-122"/>
                <a:cs typeface="Segoe UI" pitchFamily="34" charset="-120"/>
              </a:rPr>
              <a:t>7.5% of capex</a:t>
            </a:r>
            <a:endParaRPr lang="en-US" sz="950" dirty="0"/>
          </a:p>
        </p:txBody>
      </p:sp>
      <p:sp>
        <p:nvSpPr>
          <p:cNvPr id="13" name="Text 10"/>
          <p:cNvSpPr/>
          <p:nvPr/>
        </p:nvSpPr>
        <p:spPr>
          <a:xfrm>
            <a:off x="7882128" y="4489704"/>
            <a:ext cx="822960" cy="365760"/>
          </a:xfrm>
          <a:prstGeom prst="rect">
            <a:avLst/>
          </a:prstGeom>
          <a:noFill/>
          <a:ln/>
        </p:spPr>
        <p:txBody>
          <a:bodyPr wrap="square" lIns="0" tIns="0" rIns="0" bIns="0" rtlCol="0" anchor="ctr"/>
          <a:lstStyle/>
          <a:p>
            <a:pPr indent="0" marL="0">
              <a:buNone/>
            </a:pPr>
            <a:r>
              <a:rPr lang="en-US" sz="1200" b="1" dirty="0">
                <a:solidFill>
                  <a:srgbClr val="1A2332"/>
                </a:solidFill>
                <a:latin typeface="Segoe UI" pitchFamily="34" charset="0"/>
                <a:ea typeface="Segoe UI" pitchFamily="34" charset="-122"/>
                <a:cs typeface="Segoe UI" pitchFamily="34" charset="-120"/>
              </a:rPr>
              <a:t>P80</a:t>
            </a:r>
            <a:endParaRPr lang="en-US" sz="1200" dirty="0"/>
          </a:p>
        </p:txBody>
      </p:sp>
      <p:sp>
        <p:nvSpPr>
          <p:cNvPr id="14" name="Text 11"/>
          <p:cNvSpPr/>
          <p:nvPr/>
        </p:nvSpPr>
        <p:spPr>
          <a:xfrm>
            <a:off x="8686800" y="4489704"/>
            <a:ext cx="1417320" cy="365760"/>
          </a:xfrm>
          <a:prstGeom prst="rect">
            <a:avLst/>
          </a:prstGeom>
          <a:noFill/>
          <a:ln/>
        </p:spPr>
        <p:txBody>
          <a:bodyPr wrap="square" lIns="0" tIns="0" rIns="0" bIns="0" rtlCol="0" anchor="ctr"/>
          <a:lstStyle/>
          <a:p>
            <a:pPr algn="r" indent="0" marL="0">
              <a:buNone/>
            </a:pPr>
            <a:r>
              <a:rPr lang="en-US" sz="1300" b="1" dirty="0">
                <a:solidFill>
                  <a:srgbClr val="2C4D7A"/>
                </a:solidFill>
                <a:latin typeface="Segoe UI" pitchFamily="34" charset="0"/>
                <a:ea typeface="Segoe UI" pitchFamily="34" charset="-122"/>
                <a:cs typeface="Segoe UI" pitchFamily="34" charset="-120"/>
              </a:rPr>
              <a:t>$5.41M</a:t>
            </a:r>
            <a:endParaRPr lang="en-US" sz="1300" dirty="0"/>
          </a:p>
        </p:txBody>
      </p:sp>
      <p:sp>
        <p:nvSpPr>
          <p:cNvPr id="15" name="Text 12"/>
          <p:cNvSpPr/>
          <p:nvPr/>
        </p:nvSpPr>
        <p:spPr>
          <a:xfrm>
            <a:off x="10149840" y="4489704"/>
            <a:ext cx="1280160" cy="365760"/>
          </a:xfrm>
          <a:prstGeom prst="rect">
            <a:avLst/>
          </a:prstGeom>
          <a:noFill/>
          <a:ln/>
        </p:spPr>
        <p:txBody>
          <a:bodyPr wrap="square" lIns="0" tIns="0" rIns="0" bIns="0" rtlCol="0" anchor="ctr"/>
          <a:lstStyle/>
          <a:p>
            <a:pPr algn="r" indent="0" marL="0">
              <a:buNone/>
            </a:pPr>
            <a:r>
              <a:rPr lang="en-US" sz="950" dirty="0">
                <a:solidFill>
                  <a:srgbClr val="5A6478"/>
                </a:solidFill>
                <a:latin typeface="Segoe UI" pitchFamily="34" charset="0"/>
                <a:ea typeface="Segoe UI" pitchFamily="34" charset="-122"/>
                <a:cs typeface="Segoe UI" pitchFamily="34" charset="-120"/>
              </a:rPr>
              <a:t>10.8% of capex</a:t>
            </a:r>
            <a:endParaRPr lang="en-US" sz="950" dirty="0"/>
          </a:p>
        </p:txBody>
      </p:sp>
      <p:sp>
        <p:nvSpPr>
          <p:cNvPr id="16" name="Text 13"/>
          <p:cNvSpPr/>
          <p:nvPr/>
        </p:nvSpPr>
        <p:spPr>
          <a:xfrm>
            <a:off x="7882128" y="4910328"/>
            <a:ext cx="822960" cy="365760"/>
          </a:xfrm>
          <a:prstGeom prst="rect">
            <a:avLst/>
          </a:prstGeom>
          <a:noFill/>
          <a:ln/>
        </p:spPr>
        <p:txBody>
          <a:bodyPr wrap="square" lIns="0" tIns="0" rIns="0" bIns="0" rtlCol="0" anchor="ctr"/>
          <a:lstStyle/>
          <a:p>
            <a:pPr indent="0" marL="0">
              <a:buNone/>
            </a:pPr>
            <a:r>
              <a:rPr lang="en-US" sz="1200" b="1" dirty="0">
                <a:solidFill>
                  <a:srgbClr val="1A2332"/>
                </a:solidFill>
                <a:latin typeface="Segoe UI" pitchFamily="34" charset="0"/>
                <a:ea typeface="Segoe UI" pitchFamily="34" charset="-122"/>
                <a:cs typeface="Segoe UI" pitchFamily="34" charset="-120"/>
              </a:rPr>
              <a:t>P90</a:t>
            </a:r>
            <a:endParaRPr lang="en-US" sz="1200" dirty="0"/>
          </a:p>
        </p:txBody>
      </p:sp>
      <p:sp>
        <p:nvSpPr>
          <p:cNvPr id="17" name="Text 14"/>
          <p:cNvSpPr/>
          <p:nvPr/>
        </p:nvSpPr>
        <p:spPr>
          <a:xfrm>
            <a:off x="8686800" y="4910328"/>
            <a:ext cx="1417320" cy="365760"/>
          </a:xfrm>
          <a:prstGeom prst="rect">
            <a:avLst/>
          </a:prstGeom>
          <a:noFill/>
          <a:ln/>
        </p:spPr>
        <p:txBody>
          <a:bodyPr wrap="square" lIns="0" tIns="0" rIns="0" bIns="0" rtlCol="0" anchor="ctr"/>
          <a:lstStyle/>
          <a:p>
            <a:pPr algn="r" indent="0" marL="0">
              <a:buNone/>
            </a:pPr>
            <a:r>
              <a:rPr lang="en-US" sz="1300" b="1" dirty="0">
                <a:solidFill>
                  <a:srgbClr val="2C4D7A"/>
                </a:solidFill>
                <a:latin typeface="Segoe UI" pitchFamily="34" charset="0"/>
                <a:ea typeface="Segoe UI" pitchFamily="34" charset="-122"/>
                <a:cs typeface="Segoe UI" pitchFamily="34" charset="-120"/>
              </a:rPr>
              <a:t>$6.44M</a:t>
            </a:r>
            <a:endParaRPr lang="en-US" sz="1300" dirty="0"/>
          </a:p>
        </p:txBody>
      </p:sp>
      <p:sp>
        <p:nvSpPr>
          <p:cNvPr id="18" name="Text 15"/>
          <p:cNvSpPr/>
          <p:nvPr/>
        </p:nvSpPr>
        <p:spPr>
          <a:xfrm>
            <a:off x="10149840" y="4910328"/>
            <a:ext cx="1280160" cy="365760"/>
          </a:xfrm>
          <a:prstGeom prst="rect">
            <a:avLst/>
          </a:prstGeom>
          <a:noFill/>
          <a:ln/>
        </p:spPr>
        <p:txBody>
          <a:bodyPr wrap="square" lIns="0" tIns="0" rIns="0" bIns="0" rtlCol="0" anchor="ctr"/>
          <a:lstStyle/>
          <a:p>
            <a:pPr algn="r" indent="0" marL="0">
              <a:buNone/>
            </a:pPr>
            <a:r>
              <a:rPr lang="en-US" sz="950" dirty="0">
                <a:solidFill>
                  <a:srgbClr val="5A6478"/>
                </a:solidFill>
                <a:latin typeface="Segoe UI" pitchFamily="34" charset="0"/>
                <a:ea typeface="Segoe UI" pitchFamily="34" charset="-122"/>
                <a:cs typeface="Segoe UI" pitchFamily="34" charset="-120"/>
              </a:rPr>
              <a:t>12.9% of capex</a:t>
            </a:r>
            <a:endParaRPr lang="en-US" sz="950" dirty="0"/>
          </a:p>
        </p:txBody>
      </p:sp>
      <p:sp>
        <p:nvSpPr>
          <p:cNvPr id="19" name="Text 16"/>
          <p:cNvSpPr/>
          <p:nvPr/>
        </p:nvSpPr>
        <p:spPr>
          <a:xfrm>
            <a:off x="7882128" y="5394960"/>
            <a:ext cx="3429000" cy="219456"/>
          </a:xfrm>
          <a:prstGeom prst="rect">
            <a:avLst/>
          </a:prstGeom>
          <a:noFill/>
          <a:ln/>
        </p:spPr>
        <p:txBody>
          <a:bodyPr wrap="square" lIns="0" tIns="0" rIns="0" bIns="0" rtlCol="0" anchor="ctr"/>
          <a:lstStyle/>
          <a:p>
            <a:pPr indent="0" marL="0">
              <a:buNone/>
            </a:pPr>
            <a:r>
              <a:rPr lang="en-US" sz="850" i="1" dirty="0">
                <a:solidFill>
                  <a:srgbClr val="5A6478"/>
                </a:solidFill>
                <a:latin typeface="Segoe UI" pitchFamily="34" charset="0"/>
                <a:ea typeface="Segoe UI" pitchFamily="34" charset="-122"/>
                <a:cs typeface="Segoe UI" pitchFamily="34" charset="-120"/>
              </a:rPr>
              <a:t>Contingency on the $50M Tropic Ridge capex (Layer-2 risk).</a:t>
            </a:r>
            <a:endParaRPr lang="en-US" sz="850" dirty="0"/>
          </a:p>
        </p:txBody>
      </p:sp>
      <p:sp>
        <p:nvSpPr>
          <p:cNvPr id="20" name="Text 17"/>
          <p:cNvSpPr/>
          <p:nvPr/>
        </p:nvSpPr>
        <p:spPr>
          <a:xfrm>
            <a:off x="594360" y="6510528"/>
            <a:ext cx="4572000" cy="219456"/>
          </a:xfrm>
          <a:prstGeom prst="rect">
            <a:avLst/>
          </a:prstGeom>
          <a:noFill/>
          <a:ln/>
        </p:spPr>
        <p:txBody>
          <a:bodyPr wrap="square" lIns="0" tIns="0" rIns="0" bIns="0" rtlCol="0" anchor="ctr"/>
          <a:lstStyle/>
          <a:p>
            <a:pPr algn="l" indent="0" marL="0">
              <a:buNone/>
            </a:pPr>
            <a:r>
              <a:rPr lang="en-US" sz="800" dirty="0">
                <a:solidFill>
                  <a:srgbClr val="5A6478"/>
                </a:solidFill>
                <a:latin typeface="Segoe UI" pitchFamily="34" charset="0"/>
                <a:ea typeface="Segoe UI" pitchFamily="34" charset="-122"/>
                <a:cs typeface="Segoe UI" pitchFamily="34" charset="-120"/>
              </a:rPr>
              <a:t>Monte Carlo cost risk analysis</a:t>
            </a:r>
            <a:endParaRPr lang="en-US" sz="800" dirty="0"/>
          </a:p>
        </p:txBody>
      </p:sp>
      <p:sp>
        <p:nvSpPr>
          <p:cNvPr id="21" name="Text 18"/>
          <p:cNvSpPr/>
          <p:nvPr/>
        </p:nvSpPr>
        <p:spPr>
          <a:xfrm>
            <a:off x="11228832" y="6510528"/>
            <a:ext cx="365760" cy="219456"/>
          </a:xfrm>
          <a:prstGeom prst="rect">
            <a:avLst/>
          </a:prstGeom>
          <a:noFill/>
          <a:ln/>
        </p:spPr>
        <p:txBody>
          <a:bodyPr wrap="square" lIns="0" tIns="0" rIns="0" bIns="0" rtlCol="0" anchor="ctr"/>
          <a:lstStyle/>
          <a:p>
            <a:pPr algn="r" indent="0" marL="0">
              <a:buNone/>
            </a:pPr>
            <a:r>
              <a:rPr lang="en-US" sz="800" dirty="0">
                <a:solidFill>
                  <a:srgbClr val="5A6478"/>
                </a:solidFill>
                <a:latin typeface="Segoe UI" pitchFamily="34" charset="0"/>
                <a:ea typeface="Segoe UI" pitchFamily="34" charset="-122"/>
                <a:cs typeface="Segoe UI" pitchFamily="34" charset="-120"/>
              </a:rPr>
              <a:t>8</a:t>
            </a:r>
            <a:endParaRPr lang="en-US" sz="8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bg>
      <p:bgPr>
        <a:solidFill>
          <a:srgbClr val="FFFFFF"/>
        </a:solidFill>
      </p:bgPr>
    </p:bg>
    <p:spTree>
      <p:nvGrpSpPr>
        <p:cNvPr id="1" name=""/>
        <p:cNvGrpSpPr/>
        <p:nvPr/>
      </p:nvGrpSpPr>
      <p:grpSpPr>
        <a:xfrm>
          <a:off x="0" y="0"/>
          <a:ext cx="0" cy="0"/>
          <a:chOff x="0" y="0"/>
          <a:chExt cx="0" cy="0"/>
        </a:xfrm>
      </p:grpSpPr>
      <p:sp>
        <p:nvSpPr>
          <p:cNvPr id="2" name="Text 0"/>
          <p:cNvSpPr/>
          <p:nvPr/>
        </p:nvSpPr>
        <p:spPr>
          <a:xfrm>
            <a:off x="594360" y="402336"/>
            <a:ext cx="10515600" cy="274320"/>
          </a:xfrm>
          <a:prstGeom prst="rect">
            <a:avLst/>
          </a:prstGeom>
          <a:noFill/>
          <a:ln/>
        </p:spPr>
        <p:txBody>
          <a:bodyPr wrap="square" lIns="0" tIns="0" rIns="0" bIns="0" rtlCol="0" anchor="ctr"/>
          <a:lstStyle/>
          <a:p>
            <a:pPr indent="0" marL="0">
              <a:buNone/>
            </a:pPr>
            <a:r>
              <a:rPr lang="en-US" sz="1050" b="1" spc="300" kern="0" dirty="0">
                <a:solidFill>
                  <a:srgbClr val="2C4D7A"/>
                </a:solidFill>
                <a:latin typeface="Segoe UI" pitchFamily="34" charset="0"/>
                <a:ea typeface="Segoe UI" pitchFamily="34" charset="-122"/>
                <a:cs typeface="Segoe UI" pitchFamily="34" charset="-120"/>
              </a:rPr>
              <a:t>THE OUTPUTS</a:t>
            </a:r>
            <a:endParaRPr lang="en-US" sz="1050" dirty="0"/>
          </a:p>
        </p:txBody>
      </p:sp>
      <p:sp>
        <p:nvSpPr>
          <p:cNvPr id="3" name="Text 1"/>
          <p:cNvSpPr/>
          <p:nvPr/>
        </p:nvSpPr>
        <p:spPr>
          <a:xfrm>
            <a:off x="594360" y="676656"/>
            <a:ext cx="10881360" cy="502920"/>
          </a:xfrm>
          <a:prstGeom prst="rect">
            <a:avLst/>
          </a:prstGeom>
          <a:noFill/>
          <a:ln/>
        </p:spPr>
        <p:txBody>
          <a:bodyPr wrap="square" lIns="0" tIns="0" rIns="0" bIns="0" rtlCol="0" anchor="ctr"/>
          <a:lstStyle/>
          <a:p>
            <a:pPr indent="0" marL="0">
              <a:buNone/>
            </a:pPr>
            <a:r>
              <a:rPr lang="en-US" sz="2500" b="1" dirty="0">
                <a:solidFill>
                  <a:srgbClr val="1A2332"/>
                </a:solidFill>
                <a:latin typeface="Segoe UI" pitchFamily="34" charset="0"/>
                <a:ea typeface="Segoe UI" pitchFamily="34" charset="-122"/>
                <a:cs typeface="Segoe UI" pitchFamily="34" charset="-120"/>
              </a:rPr>
              <a:t>P-values and the risk tornado</a:t>
            </a:r>
            <a:endParaRPr lang="en-US" sz="2500" dirty="0"/>
          </a:p>
        </p:txBody>
      </p:sp>
      <p:graphicFrame>
        <p:nvGraphicFramePr>
          <p:cNvPr id="10" name="Table 0"/>
          <p:cNvGraphicFramePr>
            <a:graphicFrameLocks noGrp="1"/>
          </p:cNvGraphicFramePr>
          <p:nvPr>
            <p:extLst>
              <p:ext uri="{D42A27DB-BD31-4B8C-83A1-F6EECF244321}">
                <p14:modId xmlns:p14="http://schemas.microsoft.com/office/powerpoint/2010/main" val="1579011935"/>
              </p:ext>
            </p:extLst>
          </p:nvPr>
        </p:nvGraphicFramePr>
        <p:xfrm>
          <a:off x="594360" y="1783080"/>
          <a:ext cx="5074920" cy="914400"/>
        </p:xfrm>
        <a:graphic>
          <a:graphicData uri="http://schemas.openxmlformats.org/drawingml/2006/table">
            <a:tbl>
              <a:tblPr/>
              <a:tblGrid>
                <a:gridCol w="1417320"/>
                <a:gridCol w="1645920"/>
                <a:gridCol w="2011680"/>
              </a:tblGrid>
              <a:tr h="402336">
                <a:tc>
                  <a:txBody>
                    <a:bodyPr/>
                    <a:lstStyle/>
                    <a:p>
                      <a:pPr algn="l" indent="0" marL="0">
                        <a:buNone/>
                      </a:pPr>
                      <a:r>
                        <a:rPr lang="en-US" sz="1050" b="1" dirty="0">
                          <a:solidFill>
                            <a:srgbClr val="FFFFFF"/>
                          </a:solidFill>
                          <a:latin typeface="Segoe UI" pitchFamily="34" charset="0"/>
                          <a:ea typeface="Segoe UI" pitchFamily="34" charset="-122"/>
                          <a:cs typeface="Segoe UI" pitchFamily="34" charset="-120"/>
                        </a:rPr>
                        <a:t>Metric</a:t>
                      </a:r>
                      <a:endParaRPr lang="en-US" sz="1050" dirty="0">
                        <a:latin typeface="Segoe UI" charset="0"/>
                        <a:ea typeface="Segoe UI" charset="0"/>
                        <a:cs typeface="Segoe UI" charset="0"/>
                      </a:endParaRPr>
                    </a:p>
                  </a:txBody>
                  <a:tcPr marL="54864" marR="54864" marT="54864" marB="54864" anchor="ctr">
                    <a:lnL w="9525" cap="flat" cmpd="sng" algn="ctr">
                      <a:solidFill>
                        <a:srgbClr val="E3E6EB"/>
                      </a:solidFill>
                      <a:prstDash val="solid"/>
                      <a:round/>
                      <a:headEnd type="none" w="med" len="med"/>
                      <a:tailEnd type="none" w="med" len="med"/>
                    </a:lnL>
                    <a:lnR w="9525" cap="flat" cmpd="sng" algn="ctr">
                      <a:solidFill>
                        <a:srgbClr val="E3E6EB"/>
                      </a:solidFill>
                      <a:prstDash val="solid"/>
                      <a:round/>
                      <a:headEnd type="none" w="med" len="med"/>
                      <a:tailEnd type="none" w="med" len="med"/>
                    </a:lnR>
                    <a:lnT w="9525" cap="flat" cmpd="sng" algn="ctr">
                      <a:solidFill>
                        <a:srgbClr val="E3E6EB"/>
                      </a:solidFill>
                      <a:prstDash val="solid"/>
                      <a:round/>
                      <a:headEnd type="none" w="med" len="med"/>
                      <a:tailEnd type="none" w="med" len="med"/>
                    </a:lnT>
                    <a:lnB w="9525" cap="flat" cmpd="sng" algn="ctr">
                      <a:solidFill>
                        <a:srgbClr val="E3E6EB"/>
                      </a:solidFill>
                      <a:prstDash val="solid"/>
                      <a:round/>
                      <a:headEnd type="none" w="med" len="med"/>
                      <a:tailEnd type="none" w="med" len="med"/>
                    </a:lnB>
                    <a:solidFill>
                      <a:srgbClr val="1A2332"/>
                    </a:solidFill>
                  </a:tcPr>
                </a:tc>
                <a:tc>
                  <a:txBody>
                    <a:bodyPr/>
                    <a:lstStyle/>
                    <a:p>
                      <a:pPr algn="ctr" indent="0" marL="0">
                        <a:buNone/>
                      </a:pPr>
                      <a:r>
                        <a:rPr lang="en-US" sz="1050" b="1" dirty="0">
                          <a:solidFill>
                            <a:srgbClr val="FFFFFF"/>
                          </a:solidFill>
                          <a:latin typeface="Segoe UI" pitchFamily="34" charset="0"/>
                          <a:ea typeface="Segoe UI" pitchFamily="34" charset="-122"/>
                          <a:cs typeface="Segoe UI" pitchFamily="34" charset="-120"/>
                        </a:rPr>
                        <a:t>Contingency</a:t>
                      </a:r>
                      <a:endParaRPr lang="en-US" sz="1050" dirty="0">
                        <a:latin typeface="Segoe UI" charset="0"/>
                        <a:ea typeface="Segoe UI" charset="0"/>
                        <a:cs typeface="Segoe UI" charset="0"/>
                      </a:endParaRPr>
                    </a:p>
                  </a:txBody>
                  <a:tcPr marL="54864" marR="54864" marT="54864" marB="54864" anchor="ctr">
                    <a:lnL w="9525" cap="flat" cmpd="sng" algn="ctr">
                      <a:solidFill>
                        <a:srgbClr val="E3E6EB"/>
                      </a:solidFill>
                      <a:prstDash val="solid"/>
                      <a:round/>
                      <a:headEnd type="none" w="med" len="med"/>
                      <a:tailEnd type="none" w="med" len="med"/>
                    </a:lnL>
                    <a:lnR w="9525" cap="flat" cmpd="sng" algn="ctr">
                      <a:solidFill>
                        <a:srgbClr val="E3E6EB"/>
                      </a:solidFill>
                      <a:prstDash val="solid"/>
                      <a:round/>
                      <a:headEnd type="none" w="med" len="med"/>
                      <a:tailEnd type="none" w="med" len="med"/>
                    </a:lnR>
                    <a:lnT w="9525" cap="flat" cmpd="sng" algn="ctr">
                      <a:solidFill>
                        <a:srgbClr val="E3E6EB"/>
                      </a:solidFill>
                      <a:prstDash val="solid"/>
                      <a:round/>
                      <a:headEnd type="none" w="med" len="med"/>
                      <a:tailEnd type="none" w="med" len="med"/>
                    </a:lnT>
                    <a:lnB w="9525" cap="flat" cmpd="sng" algn="ctr">
                      <a:solidFill>
                        <a:srgbClr val="E3E6EB"/>
                      </a:solidFill>
                      <a:prstDash val="solid"/>
                      <a:round/>
                      <a:headEnd type="none" w="med" len="med"/>
                      <a:tailEnd type="none" w="med" len="med"/>
                    </a:lnB>
                    <a:solidFill>
                      <a:srgbClr val="1A2332"/>
                    </a:solidFill>
                  </a:tcPr>
                </a:tc>
                <a:tc>
                  <a:txBody>
                    <a:bodyPr/>
                    <a:lstStyle/>
                    <a:p>
                      <a:pPr algn="ctr" indent="0" marL="0">
                        <a:buNone/>
                      </a:pPr>
                      <a:r>
                        <a:rPr lang="en-US" sz="1050" b="1" dirty="0">
                          <a:solidFill>
                            <a:srgbClr val="FFFFFF"/>
                          </a:solidFill>
                          <a:latin typeface="Segoe UI" pitchFamily="34" charset="0"/>
                          <a:ea typeface="Segoe UI" pitchFamily="34" charset="-122"/>
                          <a:cs typeface="Segoe UI" pitchFamily="34" charset="-120"/>
                        </a:rPr>
                        <a:t>% of $50M capex</a:t>
                      </a:r>
                      <a:endParaRPr lang="en-US" sz="1050" dirty="0">
                        <a:latin typeface="Segoe UI" charset="0"/>
                        <a:ea typeface="Segoe UI" charset="0"/>
                        <a:cs typeface="Segoe UI" charset="0"/>
                      </a:endParaRPr>
                    </a:p>
                  </a:txBody>
                  <a:tcPr marL="54864" marR="54864" marT="54864" marB="54864" anchor="ctr">
                    <a:lnL w="9525" cap="flat" cmpd="sng" algn="ctr">
                      <a:solidFill>
                        <a:srgbClr val="E3E6EB"/>
                      </a:solidFill>
                      <a:prstDash val="solid"/>
                      <a:round/>
                      <a:headEnd type="none" w="med" len="med"/>
                      <a:tailEnd type="none" w="med" len="med"/>
                    </a:lnL>
                    <a:lnR w="9525" cap="flat" cmpd="sng" algn="ctr">
                      <a:solidFill>
                        <a:srgbClr val="E3E6EB"/>
                      </a:solidFill>
                      <a:prstDash val="solid"/>
                      <a:round/>
                      <a:headEnd type="none" w="med" len="med"/>
                      <a:tailEnd type="none" w="med" len="med"/>
                    </a:lnR>
                    <a:lnT w="9525" cap="flat" cmpd="sng" algn="ctr">
                      <a:solidFill>
                        <a:srgbClr val="E3E6EB"/>
                      </a:solidFill>
                      <a:prstDash val="solid"/>
                      <a:round/>
                      <a:headEnd type="none" w="med" len="med"/>
                      <a:tailEnd type="none" w="med" len="med"/>
                    </a:lnT>
                    <a:lnB w="9525" cap="flat" cmpd="sng" algn="ctr">
                      <a:solidFill>
                        <a:srgbClr val="E3E6EB"/>
                      </a:solidFill>
                      <a:prstDash val="solid"/>
                      <a:round/>
                      <a:headEnd type="none" w="med" len="med"/>
                      <a:tailEnd type="none" w="med" len="med"/>
                    </a:lnB>
                    <a:solidFill>
                      <a:srgbClr val="1A2332"/>
                    </a:solidFill>
                  </a:tcPr>
                </a:tc>
              </a:tr>
              <a:tr h="402336">
                <a:tc>
                  <a:txBody>
                    <a:bodyPr/>
                    <a:lstStyle/>
                    <a:p>
                      <a:pPr algn="l" indent="0" marL="0">
                        <a:buNone/>
                      </a:pPr>
                      <a:r>
                        <a:rPr lang="en-US" sz="1050" b="1" dirty="0">
                          <a:solidFill>
                            <a:srgbClr val="1A2332"/>
                          </a:solidFill>
                          <a:latin typeface="Segoe UI" pitchFamily="34" charset="0"/>
                          <a:ea typeface="Segoe UI" pitchFamily="34" charset="-122"/>
                          <a:cs typeface="Segoe UI" pitchFamily="34" charset="-120"/>
                        </a:rPr>
                        <a:t>Mean</a:t>
                      </a:r>
                      <a:endParaRPr lang="en-US" sz="1050" dirty="0">
                        <a:latin typeface="Segoe UI" charset="0"/>
                        <a:ea typeface="Segoe UI" charset="0"/>
                        <a:cs typeface="Segoe UI" charset="0"/>
                      </a:endParaRPr>
                    </a:p>
                  </a:txBody>
                  <a:tcPr marL="54864" marR="54864" marT="54864" marB="54864" anchor="ctr">
                    <a:lnL w="9525" cap="flat" cmpd="sng" algn="ctr">
                      <a:solidFill>
                        <a:srgbClr val="E3E6EB"/>
                      </a:solidFill>
                      <a:prstDash val="solid"/>
                      <a:round/>
                      <a:headEnd type="none" w="med" len="med"/>
                      <a:tailEnd type="none" w="med" len="med"/>
                    </a:lnL>
                    <a:lnR w="9525" cap="flat" cmpd="sng" algn="ctr">
                      <a:solidFill>
                        <a:srgbClr val="E3E6EB"/>
                      </a:solidFill>
                      <a:prstDash val="solid"/>
                      <a:round/>
                      <a:headEnd type="none" w="med" len="med"/>
                      <a:tailEnd type="none" w="med" len="med"/>
                    </a:lnR>
                    <a:lnT w="9525" cap="flat" cmpd="sng" algn="ctr">
                      <a:solidFill>
                        <a:srgbClr val="E3E6EB"/>
                      </a:solidFill>
                      <a:prstDash val="solid"/>
                      <a:round/>
                      <a:headEnd type="none" w="med" len="med"/>
                      <a:tailEnd type="none" w="med" len="med"/>
                    </a:lnT>
                    <a:lnB w="9525" cap="flat" cmpd="sng" algn="ctr">
                      <a:solidFill>
                        <a:srgbClr val="E3E6EB"/>
                      </a:solidFill>
                      <a:prstDash val="solid"/>
                      <a:round/>
                      <a:headEnd type="none" w="med" len="med"/>
                      <a:tailEnd type="none" w="med" len="med"/>
                    </a:lnB>
                    <a:solidFill>
                      <a:srgbClr val="FFFFFF"/>
                    </a:solidFill>
                  </a:tcPr>
                </a:tc>
                <a:tc>
                  <a:txBody>
                    <a:bodyPr/>
                    <a:lstStyle/>
                    <a:p>
                      <a:pPr algn="ctr" indent="0" marL="0">
                        <a:buNone/>
                      </a:pPr>
                      <a:r>
                        <a:rPr lang="en-US" sz="1050" dirty="0">
                          <a:solidFill>
                            <a:srgbClr val="333333"/>
                          </a:solidFill>
                          <a:latin typeface="Segoe UI" pitchFamily="34" charset="0"/>
                          <a:ea typeface="Segoe UI" pitchFamily="34" charset="-122"/>
                          <a:cs typeface="Segoe UI" pitchFamily="34" charset="-120"/>
                        </a:rPr>
                        <a:t>$3.98M</a:t>
                      </a:r>
                      <a:endParaRPr lang="en-US" sz="1050" dirty="0">
                        <a:latin typeface="Segoe UI" charset="0"/>
                        <a:ea typeface="Segoe UI" charset="0"/>
                        <a:cs typeface="Segoe UI" charset="0"/>
                      </a:endParaRPr>
                    </a:p>
                  </a:txBody>
                  <a:tcPr marL="54864" marR="54864" marT="54864" marB="54864" anchor="ctr">
                    <a:lnL w="9525" cap="flat" cmpd="sng" algn="ctr">
                      <a:solidFill>
                        <a:srgbClr val="E3E6EB"/>
                      </a:solidFill>
                      <a:prstDash val="solid"/>
                      <a:round/>
                      <a:headEnd type="none" w="med" len="med"/>
                      <a:tailEnd type="none" w="med" len="med"/>
                    </a:lnL>
                    <a:lnR w="9525" cap="flat" cmpd="sng" algn="ctr">
                      <a:solidFill>
                        <a:srgbClr val="E3E6EB"/>
                      </a:solidFill>
                      <a:prstDash val="solid"/>
                      <a:round/>
                      <a:headEnd type="none" w="med" len="med"/>
                      <a:tailEnd type="none" w="med" len="med"/>
                    </a:lnR>
                    <a:lnT w="9525" cap="flat" cmpd="sng" algn="ctr">
                      <a:solidFill>
                        <a:srgbClr val="E3E6EB"/>
                      </a:solidFill>
                      <a:prstDash val="solid"/>
                      <a:round/>
                      <a:headEnd type="none" w="med" len="med"/>
                      <a:tailEnd type="none" w="med" len="med"/>
                    </a:lnT>
                    <a:lnB w="9525" cap="flat" cmpd="sng" algn="ctr">
                      <a:solidFill>
                        <a:srgbClr val="E3E6EB"/>
                      </a:solidFill>
                      <a:prstDash val="solid"/>
                      <a:round/>
                      <a:headEnd type="none" w="med" len="med"/>
                      <a:tailEnd type="none" w="med" len="med"/>
                    </a:lnB>
                    <a:solidFill>
                      <a:srgbClr val="FFFFFF"/>
                    </a:solidFill>
                  </a:tcPr>
                </a:tc>
                <a:tc>
                  <a:txBody>
                    <a:bodyPr/>
                    <a:lstStyle/>
                    <a:p>
                      <a:pPr algn="ctr" indent="0" marL="0">
                        <a:buNone/>
                      </a:pPr>
                      <a:r>
                        <a:rPr lang="en-US" sz="1050" dirty="0">
                          <a:solidFill>
                            <a:srgbClr val="333333"/>
                          </a:solidFill>
                          <a:latin typeface="Segoe UI" pitchFamily="34" charset="0"/>
                          <a:ea typeface="Segoe UI" pitchFamily="34" charset="-122"/>
                          <a:cs typeface="Segoe UI" pitchFamily="34" charset="-120"/>
                        </a:rPr>
                        <a:t>8.0%</a:t>
                      </a:r>
                      <a:endParaRPr lang="en-US" sz="1050" dirty="0">
                        <a:latin typeface="Segoe UI" charset="0"/>
                        <a:ea typeface="Segoe UI" charset="0"/>
                        <a:cs typeface="Segoe UI" charset="0"/>
                      </a:endParaRPr>
                    </a:p>
                  </a:txBody>
                  <a:tcPr marL="54864" marR="54864" marT="54864" marB="54864" anchor="ctr">
                    <a:lnL w="9525" cap="flat" cmpd="sng" algn="ctr">
                      <a:solidFill>
                        <a:srgbClr val="E3E6EB"/>
                      </a:solidFill>
                      <a:prstDash val="solid"/>
                      <a:round/>
                      <a:headEnd type="none" w="med" len="med"/>
                      <a:tailEnd type="none" w="med" len="med"/>
                    </a:lnL>
                    <a:lnR w="9525" cap="flat" cmpd="sng" algn="ctr">
                      <a:solidFill>
                        <a:srgbClr val="E3E6EB"/>
                      </a:solidFill>
                      <a:prstDash val="solid"/>
                      <a:round/>
                      <a:headEnd type="none" w="med" len="med"/>
                      <a:tailEnd type="none" w="med" len="med"/>
                    </a:lnR>
                    <a:lnT w="9525" cap="flat" cmpd="sng" algn="ctr">
                      <a:solidFill>
                        <a:srgbClr val="E3E6EB"/>
                      </a:solidFill>
                      <a:prstDash val="solid"/>
                      <a:round/>
                      <a:headEnd type="none" w="med" len="med"/>
                      <a:tailEnd type="none" w="med" len="med"/>
                    </a:lnT>
                    <a:lnB w="9525" cap="flat" cmpd="sng" algn="ctr">
                      <a:solidFill>
                        <a:srgbClr val="E3E6EB"/>
                      </a:solidFill>
                      <a:prstDash val="solid"/>
                      <a:round/>
                      <a:headEnd type="none" w="med" len="med"/>
                      <a:tailEnd type="none" w="med" len="med"/>
                    </a:lnB>
                    <a:solidFill>
                      <a:srgbClr val="FFFFFF"/>
                    </a:solidFill>
                  </a:tcPr>
                </a:tc>
              </a:tr>
              <a:tr h="402336">
                <a:tc>
                  <a:txBody>
                    <a:bodyPr/>
                    <a:lstStyle/>
                    <a:p>
                      <a:pPr algn="l" indent="0" marL="0">
                        <a:buNone/>
                      </a:pPr>
                      <a:r>
                        <a:rPr lang="en-US" sz="1050" b="1" dirty="0">
                          <a:solidFill>
                            <a:srgbClr val="1A2332"/>
                          </a:solidFill>
                          <a:latin typeface="Segoe UI" pitchFamily="34" charset="0"/>
                          <a:ea typeface="Segoe UI" pitchFamily="34" charset="-122"/>
                          <a:cs typeface="Segoe UI" pitchFamily="34" charset="-120"/>
                        </a:rPr>
                        <a:t>P50</a:t>
                      </a:r>
                      <a:endParaRPr lang="en-US" sz="1050" dirty="0">
                        <a:latin typeface="Segoe UI" charset="0"/>
                        <a:ea typeface="Segoe UI" charset="0"/>
                        <a:cs typeface="Segoe UI" charset="0"/>
                      </a:endParaRPr>
                    </a:p>
                  </a:txBody>
                  <a:tcPr marL="54864" marR="54864" marT="54864" marB="54864" anchor="ctr">
                    <a:lnL w="9525" cap="flat" cmpd="sng" algn="ctr">
                      <a:solidFill>
                        <a:srgbClr val="E3E6EB"/>
                      </a:solidFill>
                      <a:prstDash val="solid"/>
                      <a:round/>
                      <a:headEnd type="none" w="med" len="med"/>
                      <a:tailEnd type="none" w="med" len="med"/>
                    </a:lnL>
                    <a:lnR w="9525" cap="flat" cmpd="sng" algn="ctr">
                      <a:solidFill>
                        <a:srgbClr val="E3E6EB"/>
                      </a:solidFill>
                      <a:prstDash val="solid"/>
                      <a:round/>
                      <a:headEnd type="none" w="med" len="med"/>
                      <a:tailEnd type="none" w="med" len="med"/>
                    </a:lnR>
                    <a:lnT w="9525" cap="flat" cmpd="sng" algn="ctr">
                      <a:solidFill>
                        <a:srgbClr val="E3E6EB"/>
                      </a:solidFill>
                      <a:prstDash val="solid"/>
                      <a:round/>
                      <a:headEnd type="none" w="med" len="med"/>
                      <a:tailEnd type="none" w="med" len="med"/>
                    </a:lnT>
                    <a:lnB w="9525" cap="flat" cmpd="sng" algn="ctr">
                      <a:solidFill>
                        <a:srgbClr val="E3E6EB"/>
                      </a:solidFill>
                      <a:prstDash val="solid"/>
                      <a:round/>
                      <a:headEnd type="none" w="med" len="med"/>
                      <a:tailEnd type="none" w="med" len="med"/>
                    </a:lnB>
                    <a:solidFill>
                      <a:srgbClr val="F5F6F8"/>
                    </a:solidFill>
                  </a:tcPr>
                </a:tc>
                <a:tc>
                  <a:txBody>
                    <a:bodyPr/>
                    <a:lstStyle/>
                    <a:p>
                      <a:pPr algn="ctr" indent="0" marL="0">
                        <a:buNone/>
                      </a:pPr>
                      <a:r>
                        <a:rPr lang="en-US" sz="1050" dirty="0">
                          <a:solidFill>
                            <a:srgbClr val="333333"/>
                          </a:solidFill>
                          <a:latin typeface="Segoe UI" pitchFamily="34" charset="0"/>
                          <a:ea typeface="Segoe UI" pitchFamily="34" charset="-122"/>
                          <a:cs typeface="Segoe UI" pitchFamily="34" charset="-120"/>
                        </a:rPr>
                        <a:t>$3.73M</a:t>
                      </a:r>
                      <a:endParaRPr lang="en-US" sz="1050" dirty="0">
                        <a:latin typeface="Segoe UI" charset="0"/>
                        <a:ea typeface="Segoe UI" charset="0"/>
                        <a:cs typeface="Segoe UI" charset="0"/>
                      </a:endParaRPr>
                    </a:p>
                  </a:txBody>
                  <a:tcPr marL="54864" marR="54864" marT="54864" marB="54864" anchor="ctr">
                    <a:lnL w="9525" cap="flat" cmpd="sng" algn="ctr">
                      <a:solidFill>
                        <a:srgbClr val="E3E6EB"/>
                      </a:solidFill>
                      <a:prstDash val="solid"/>
                      <a:round/>
                      <a:headEnd type="none" w="med" len="med"/>
                      <a:tailEnd type="none" w="med" len="med"/>
                    </a:lnL>
                    <a:lnR w="9525" cap="flat" cmpd="sng" algn="ctr">
                      <a:solidFill>
                        <a:srgbClr val="E3E6EB"/>
                      </a:solidFill>
                      <a:prstDash val="solid"/>
                      <a:round/>
                      <a:headEnd type="none" w="med" len="med"/>
                      <a:tailEnd type="none" w="med" len="med"/>
                    </a:lnR>
                    <a:lnT w="9525" cap="flat" cmpd="sng" algn="ctr">
                      <a:solidFill>
                        <a:srgbClr val="E3E6EB"/>
                      </a:solidFill>
                      <a:prstDash val="solid"/>
                      <a:round/>
                      <a:headEnd type="none" w="med" len="med"/>
                      <a:tailEnd type="none" w="med" len="med"/>
                    </a:lnT>
                    <a:lnB w="9525" cap="flat" cmpd="sng" algn="ctr">
                      <a:solidFill>
                        <a:srgbClr val="E3E6EB"/>
                      </a:solidFill>
                      <a:prstDash val="solid"/>
                      <a:round/>
                      <a:headEnd type="none" w="med" len="med"/>
                      <a:tailEnd type="none" w="med" len="med"/>
                    </a:lnB>
                    <a:solidFill>
                      <a:srgbClr val="F5F6F8"/>
                    </a:solidFill>
                  </a:tcPr>
                </a:tc>
                <a:tc>
                  <a:txBody>
                    <a:bodyPr/>
                    <a:lstStyle/>
                    <a:p>
                      <a:pPr algn="ctr" indent="0" marL="0">
                        <a:buNone/>
                      </a:pPr>
                      <a:r>
                        <a:rPr lang="en-US" sz="1050" dirty="0">
                          <a:solidFill>
                            <a:srgbClr val="333333"/>
                          </a:solidFill>
                          <a:latin typeface="Segoe UI" pitchFamily="34" charset="0"/>
                          <a:ea typeface="Segoe UI" pitchFamily="34" charset="-122"/>
                          <a:cs typeface="Segoe UI" pitchFamily="34" charset="-120"/>
                        </a:rPr>
                        <a:t>7.5%</a:t>
                      </a:r>
                      <a:endParaRPr lang="en-US" sz="1050" dirty="0">
                        <a:latin typeface="Segoe UI" charset="0"/>
                        <a:ea typeface="Segoe UI" charset="0"/>
                        <a:cs typeface="Segoe UI" charset="0"/>
                      </a:endParaRPr>
                    </a:p>
                  </a:txBody>
                  <a:tcPr marL="54864" marR="54864" marT="54864" marB="54864" anchor="ctr">
                    <a:lnL w="9525" cap="flat" cmpd="sng" algn="ctr">
                      <a:solidFill>
                        <a:srgbClr val="E3E6EB"/>
                      </a:solidFill>
                      <a:prstDash val="solid"/>
                      <a:round/>
                      <a:headEnd type="none" w="med" len="med"/>
                      <a:tailEnd type="none" w="med" len="med"/>
                    </a:lnL>
                    <a:lnR w="9525" cap="flat" cmpd="sng" algn="ctr">
                      <a:solidFill>
                        <a:srgbClr val="E3E6EB"/>
                      </a:solidFill>
                      <a:prstDash val="solid"/>
                      <a:round/>
                      <a:headEnd type="none" w="med" len="med"/>
                      <a:tailEnd type="none" w="med" len="med"/>
                    </a:lnR>
                    <a:lnT w="9525" cap="flat" cmpd="sng" algn="ctr">
                      <a:solidFill>
                        <a:srgbClr val="E3E6EB"/>
                      </a:solidFill>
                      <a:prstDash val="solid"/>
                      <a:round/>
                      <a:headEnd type="none" w="med" len="med"/>
                      <a:tailEnd type="none" w="med" len="med"/>
                    </a:lnT>
                    <a:lnB w="9525" cap="flat" cmpd="sng" algn="ctr">
                      <a:solidFill>
                        <a:srgbClr val="E3E6EB"/>
                      </a:solidFill>
                      <a:prstDash val="solid"/>
                      <a:round/>
                      <a:headEnd type="none" w="med" len="med"/>
                      <a:tailEnd type="none" w="med" len="med"/>
                    </a:lnB>
                    <a:solidFill>
                      <a:srgbClr val="F5F6F8"/>
                    </a:solidFill>
                  </a:tcPr>
                </a:tc>
              </a:tr>
              <a:tr h="402336">
                <a:tc>
                  <a:txBody>
                    <a:bodyPr/>
                    <a:lstStyle/>
                    <a:p>
                      <a:pPr algn="l" indent="0" marL="0">
                        <a:buNone/>
                      </a:pPr>
                      <a:r>
                        <a:rPr lang="en-US" sz="1050" b="1" dirty="0">
                          <a:solidFill>
                            <a:srgbClr val="1A2332"/>
                          </a:solidFill>
                          <a:latin typeface="Segoe UI" pitchFamily="34" charset="0"/>
                          <a:ea typeface="Segoe UI" pitchFamily="34" charset="-122"/>
                          <a:cs typeface="Segoe UI" pitchFamily="34" charset="-120"/>
                        </a:rPr>
                        <a:t>P80</a:t>
                      </a:r>
                      <a:endParaRPr lang="en-US" sz="1050" dirty="0">
                        <a:latin typeface="Segoe UI" charset="0"/>
                        <a:ea typeface="Segoe UI" charset="0"/>
                        <a:cs typeface="Segoe UI" charset="0"/>
                      </a:endParaRPr>
                    </a:p>
                  </a:txBody>
                  <a:tcPr marL="54864" marR="54864" marT="54864" marB="54864" anchor="ctr">
                    <a:lnL w="9525" cap="flat" cmpd="sng" algn="ctr">
                      <a:solidFill>
                        <a:srgbClr val="E3E6EB"/>
                      </a:solidFill>
                      <a:prstDash val="solid"/>
                      <a:round/>
                      <a:headEnd type="none" w="med" len="med"/>
                      <a:tailEnd type="none" w="med" len="med"/>
                    </a:lnL>
                    <a:lnR w="9525" cap="flat" cmpd="sng" algn="ctr">
                      <a:solidFill>
                        <a:srgbClr val="E3E6EB"/>
                      </a:solidFill>
                      <a:prstDash val="solid"/>
                      <a:round/>
                      <a:headEnd type="none" w="med" len="med"/>
                      <a:tailEnd type="none" w="med" len="med"/>
                    </a:lnR>
                    <a:lnT w="9525" cap="flat" cmpd="sng" algn="ctr">
                      <a:solidFill>
                        <a:srgbClr val="E3E6EB"/>
                      </a:solidFill>
                      <a:prstDash val="solid"/>
                      <a:round/>
                      <a:headEnd type="none" w="med" len="med"/>
                      <a:tailEnd type="none" w="med" len="med"/>
                    </a:lnT>
                    <a:lnB w="9525" cap="flat" cmpd="sng" algn="ctr">
                      <a:solidFill>
                        <a:srgbClr val="E3E6EB"/>
                      </a:solidFill>
                      <a:prstDash val="solid"/>
                      <a:round/>
                      <a:headEnd type="none" w="med" len="med"/>
                      <a:tailEnd type="none" w="med" len="med"/>
                    </a:lnB>
                    <a:solidFill>
                      <a:srgbClr val="FFFFFF"/>
                    </a:solidFill>
                  </a:tcPr>
                </a:tc>
                <a:tc>
                  <a:txBody>
                    <a:bodyPr/>
                    <a:lstStyle/>
                    <a:p>
                      <a:pPr algn="ctr" indent="0" marL="0">
                        <a:buNone/>
                      </a:pPr>
                      <a:r>
                        <a:rPr lang="en-US" sz="1050" b="1" dirty="0">
                          <a:solidFill>
                            <a:srgbClr val="2C4D7A"/>
                          </a:solidFill>
                          <a:latin typeface="Segoe UI" pitchFamily="34" charset="0"/>
                          <a:ea typeface="Segoe UI" pitchFamily="34" charset="-122"/>
                          <a:cs typeface="Segoe UI" pitchFamily="34" charset="-120"/>
                        </a:rPr>
                        <a:t>$5.41M</a:t>
                      </a:r>
                      <a:endParaRPr lang="en-US" sz="1050" dirty="0">
                        <a:latin typeface="Segoe UI" charset="0"/>
                        <a:ea typeface="Segoe UI" charset="0"/>
                        <a:cs typeface="Segoe UI" charset="0"/>
                      </a:endParaRPr>
                    </a:p>
                  </a:txBody>
                  <a:tcPr marL="54864" marR="54864" marT="54864" marB="54864" anchor="ctr">
                    <a:lnL w="9525" cap="flat" cmpd="sng" algn="ctr">
                      <a:solidFill>
                        <a:srgbClr val="E3E6EB"/>
                      </a:solidFill>
                      <a:prstDash val="solid"/>
                      <a:round/>
                      <a:headEnd type="none" w="med" len="med"/>
                      <a:tailEnd type="none" w="med" len="med"/>
                    </a:lnL>
                    <a:lnR w="9525" cap="flat" cmpd="sng" algn="ctr">
                      <a:solidFill>
                        <a:srgbClr val="E3E6EB"/>
                      </a:solidFill>
                      <a:prstDash val="solid"/>
                      <a:round/>
                      <a:headEnd type="none" w="med" len="med"/>
                      <a:tailEnd type="none" w="med" len="med"/>
                    </a:lnR>
                    <a:lnT w="9525" cap="flat" cmpd="sng" algn="ctr">
                      <a:solidFill>
                        <a:srgbClr val="E3E6EB"/>
                      </a:solidFill>
                      <a:prstDash val="solid"/>
                      <a:round/>
                      <a:headEnd type="none" w="med" len="med"/>
                      <a:tailEnd type="none" w="med" len="med"/>
                    </a:lnT>
                    <a:lnB w="9525" cap="flat" cmpd="sng" algn="ctr">
                      <a:solidFill>
                        <a:srgbClr val="E3E6EB"/>
                      </a:solidFill>
                      <a:prstDash val="solid"/>
                      <a:round/>
                      <a:headEnd type="none" w="med" len="med"/>
                      <a:tailEnd type="none" w="med" len="med"/>
                    </a:lnB>
                    <a:solidFill>
                      <a:srgbClr val="E9EEF6"/>
                    </a:solidFill>
                  </a:tcPr>
                </a:tc>
                <a:tc>
                  <a:txBody>
                    <a:bodyPr/>
                    <a:lstStyle/>
                    <a:p>
                      <a:pPr algn="ctr" indent="0" marL="0">
                        <a:buNone/>
                      </a:pPr>
                      <a:r>
                        <a:rPr lang="en-US" sz="1050" b="1" dirty="0">
                          <a:solidFill>
                            <a:srgbClr val="333333"/>
                          </a:solidFill>
                          <a:latin typeface="Segoe UI" pitchFamily="34" charset="0"/>
                          <a:ea typeface="Segoe UI" pitchFamily="34" charset="-122"/>
                          <a:cs typeface="Segoe UI" pitchFamily="34" charset="-120"/>
                        </a:rPr>
                        <a:t>10.8%</a:t>
                      </a:r>
                      <a:endParaRPr lang="en-US" sz="1050" dirty="0">
                        <a:latin typeface="Segoe UI" charset="0"/>
                        <a:ea typeface="Segoe UI" charset="0"/>
                        <a:cs typeface="Segoe UI" charset="0"/>
                      </a:endParaRPr>
                    </a:p>
                  </a:txBody>
                  <a:tcPr marL="54864" marR="54864" marT="54864" marB="54864" anchor="ctr">
                    <a:lnL w="9525" cap="flat" cmpd="sng" algn="ctr">
                      <a:solidFill>
                        <a:srgbClr val="E3E6EB"/>
                      </a:solidFill>
                      <a:prstDash val="solid"/>
                      <a:round/>
                      <a:headEnd type="none" w="med" len="med"/>
                      <a:tailEnd type="none" w="med" len="med"/>
                    </a:lnL>
                    <a:lnR w="9525" cap="flat" cmpd="sng" algn="ctr">
                      <a:solidFill>
                        <a:srgbClr val="E3E6EB"/>
                      </a:solidFill>
                      <a:prstDash val="solid"/>
                      <a:round/>
                      <a:headEnd type="none" w="med" len="med"/>
                      <a:tailEnd type="none" w="med" len="med"/>
                    </a:lnR>
                    <a:lnT w="9525" cap="flat" cmpd="sng" algn="ctr">
                      <a:solidFill>
                        <a:srgbClr val="E3E6EB"/>
                      </a:solidFill>
                      <a:prstDash val="solid"/>
                      <a:round/>
                      <a:headEnd type="none" w="med" len="med"/>
                      <a:tailEnd type="none" w="med" len="med"/>
                    </a:lnT>
                    <a:lnB w="9525" cap="flat" cmpd="sng" algn="ctr">
                      <a:solidFill>
                        <a:srgbClr val="E3E6EB"/>
                      </a:solidFill>
                      <a:prstDash val="solid"/>
                      <a:round/>
                      <a:headEnd type="none" w="med" len="med"/>
                      <a:tailEnd type="none" w="med" len="med"/>
                    </a:lnB>
                    <a:solidFill>
                      <a:srgbClr val="E9EEF6"/>
                    </a:solidFill>
                  </a:tcPr>
                </a:tc>
              </a:tr>
              <a:tr h="402336">
                <a:tc>
                  <a:txBody>
                    <a:bodyPr/>
                    <a:lstStyle/>
                    <a:p>
                      <a:pPr algn="l" indent="0" marL="0">
                        <a:buNone/>
                      </a:pPr>
                      <a:r>
                        <a:rPr lang="en-US" sz="1050" b="1" dirty="0">
                          <a:solidFill>
                            <a:srgbClr val="1A2332"/>
                          </a:solidFill>
                          <a:latin typeface="Segoe UI" pitchFamily="34" charset="0"/>
                          <a:ea typeface="Segoe UI" pitchFamily="34" charset="-122"/>
                          <a:cs typeface="Segoe UI" pitchFamily="34" charset="-120"/>
                        </a:rPr>
                        <a:t>P90</a:t>
                      </a:r>
                      <a:endParaRPr lang="en-US" sz="1050" dirty="0">
                        <a:latin typeface="Segoe UI" charset="0"/>
                        <a:ea typeface="Segoe UI" charset="0"/>
                        <a:cs typeface="Segoe UI" charset="0"/>
                      </a:endParaRPr>
                    </a:p>
                  </a:txBody>
                  <a:tcPr marL="54864" marR="54864" marT="54864" marB="54864" anchor="ctr">
                    <a:lnL w="9525" cap="flat" cmpd="sng" algn="ctr">
                      <a:solidFill>
                        <a:srgbClr val="E3E6EB"/>
                      </a:solidFill>
                      <a:prstDash val="solid"/>
                      <a:round/>
                      <a:headEnd type="none" w="med" len="med"/>
                      <a:tailEnd type="none" w="med" len="med"/>
                    </a:lnL>
                    <a:lnR w="9525" cap="flat" cmpd="sng" algn="ctr">
                      <a:solidFill>
                        <a:srgbClr val="E3E6EB"/>
                      </a:solidFill>
                      <a:prstDash val="solid"/>
                      <a:round/>
                      <a:headEnd type="none" w="med" len="med"/>
                      <a:tailEnd type="none" w="med" len="med"/>
                    </a:lnR>
                    <a:lnT w="9525" cap="flat" cmpd="sng" algn="ctr">
                      <a:solidFill>
                        <a:srgbClr val="E3E6EB"/>
                      </a:solidFill>
                      <a:prstDash val="solid"/>
                      <a:round/>
                      <a:headEnd type="none" w="med" len="med"/>
                      <a:tailEnd type="none" w="med" len="med"/>
                    </a:lnT>
                    <a:lnB w="9525" cap="flat" cmpd="sng" algn="ctr">
                      <a:solidFill>
                        <a:srgbClr val="E3E6EB"/>
                      </a:solidFill>
                      <a:prstDash val="solid"/>
                      <a:round/>
                      <a:headEnd type="none" w="med" len="med"/>
                      <a:tailEnd type="none" w="med" len="med"/>
                    </a:lnB>
                    <a:solidFill>
                      <a:srgbClr val="F5F6F8"/>
                    </a:solidFill>
                  </a:tcPr>
                </a:tc>
                <a:tc>
                  <a:txBody>
                    <a:bodyPr/>
                    <a:lstStyle/>
                    <a:p>
                      <a:pPr algn="ctr" indent="0" marL="0">
                        <a:buNone/>
                      </a:pPr>
                      <a:r>
                        <a:rPr lang="en-US" sz="1050" dirty="0">
                          <a:solidFill>
                            <a:srgbClr val="333333"/>
                          </a:solidFill>
                          <a:latin typeface="Segoe UI" pitchFamily="34" charset="0"/>
                          <a:ea typeface="Segoe UI" pitchFamily="34" charset="-122"/>
                          <a:cs typeface="Segoe UI" pitchFamily="34" charset="-120"/>
                        </a:rPr>
                        <a:t>$6.44M</a:t>
                      </a:r>
                      <a:endParaRPr lang="en-US" sz="1050" dirty="0">
                        <a:latin typeface="Segoe UI" charset="0"/>
                        <a:ea typeface="Segoe UI" charset="0"/>
                        <a:cs typeface="Segoe UI" charset="0"/>
                      </a:endParaRPr>
                    </a:p>
                  </a:txBody>
                  <a:tcPr marL="54864" marR="54864" marT="54864" marB="54864" anchor="ctr">
                    <a:lnL w="9525" cap="flat" cmpd="sng" algn="ctr">
                      <a:solidFill>
                        <a:srgbClr val="E3E6EB"/>
                      </a:solidFill>
                      <a:prstDash val="solid"/>
                      <a:round/>
                      <a:headEnd type="none" w="med" len="med"/>
                      <a:tailEnd type="none" w="med" len="med"/>
                    </a:lnL>
                    <a:lnR w="9525" cap="flat" cmpd="sng" algn="ctr">
                      <a:solidFill>
                        <a:srgbClr val="E3E6EB"/>
                      </a:solidFill>
                      <a:prstDash val="solid"/>
                      <a:round/>
                      <a:headEnd type="none" w="med" len="med"/>
                      <a:tailEnd type="none" w="med" len="med"/>
                    </a:lnR>
                    <a:lnT w="9525" cap="flat" cmpd="sng" algn="ctr">
                      <a:solidFill>
                        <a:srgbClr val="E3E6EB"/>
                      </a:solidFill>
                      <a:prstDash val="solid"/>
                      <a:round/>
                      <a:headEnd type="none" w="med" len="med"/>
                      <a:tailEnd type="none" w="med" len="med"/>
                    </a:lnT>
                    <a:lnB w="9525" cap="flat" cmpd="sng" algn="ctr">
                      <a:solidFill>
                        <a:srgbClr val="E3E6EB"/>
                      </a:solidFill>
                      <a:prstDash val="solid"/>
                      <a:round/>
                      <a:headEnd type="none" w="med" len="med"/>
                      <a:tailEnd type="none" w="med" len="med"/>
                    </a:lnB>
                    <a:solidFill>
                      <a:srgbClr val="F5F6F8"/>
                    </a:solidFill>
                  </a:tcPr>
                </a:tc>
                <a:tc>
                  <a:txBody>
                    <a:bodyPr/>
                    <a:lstStyle/>
                    <a:p>
                      <a:pPr algn="ctr" indent="0" marL="0">
                        <a:buNone/>
                      </a:pPr>
                      <a:r>
                        <a:rPr lang="en-US" sz="1050" dirty="0">
                          <a:solidFill>
                            <a:srgbClr val="333333"/>
                          </a:solidFill>
                          <a:latin typeface="Segoe UI" pitchFamily="34" charset="0"/>
                          <a:ea typeface="Segoe UI" pitchFamily="34" charset="-122"/>
                          <a:cs typeface="Segoe UI" pitchFamily="34" charset="-120"/>
                        </a:rPr>
                        <a:t>12.9%</a:t>
                      </a:r>
                      <a:endParaRPr lang="en-US" sz="1050" dirty="0">
                        <a:latin typeface="Segoe UI" charset="0"/>
                        <a:ea typeface="Segoe UI" charset="0"/>
                        <a:cs typeface="Segoe UI" charset="0"/>
                      </a:endParaRPr>
                    </a:p>
                  </a:txBody>
                  <a:tcPr marL="54864" marR="54864" marT="54864" marB="54864" anchor="ctr">
                    <a:lnL w="9525" cap="flat" cmpd="sng" algn="ctr">
                      <a:solidFill>
                        <a:srgbClr val="E3E6EB"/>
                      </a:solidFill>
                      <a:prstDash val="solid"/>
                      <a:round/>
                      <a:headEnd type="none" w="med" len="med"/>
                      <a:tailEnd type="none" w="med" len="med"/>
                    </a:lnL>
                    <a:lnR w="9525" cap="flat" cmpd="sng" algn="ctr">
                      <a:solidFill>
                        <a:srgbClr val="E3E6EB"/>
                      </a:solidFill>
                      <a:prstDash val="solid"/>
                      <a:round/>
                      <a:headEnd type="none" w="med" len="med"/>
                      <a:tailEnd type="none" w="med" len="med"/>
                    </a:lnR>
                    <a:lnT w="9525" cap="flat" cmpd="sng" algn="ctr">
                      <a:solidFill>
                        <a:srgbClr val="E3E6EB"/>
                      </a:solidFill>
                      <a:prstDash val="solid"/>
                      <a:round/>
                      <a:headEnd type="none" w="med" len="med"/>
                      <a:tailEnd type="none" w="med" len="med"/>
                    </a:lnT>
                    <a:lnB w="9525" cap="flat" cmpd="sng" algn="ctr">
                      <a:solidFill>
                        <a:srgbClr val="E3E6EB"/>
                      </a:solidFill>
                      <a:prstDash val="solid"/>
                      <a:round/>
                      <a:headEnd type="none" w="med" len="med"/>
                      <a:tailEnd type="none" w="med" len="med"/>
                    </a:lnB>
                    <a:solidFill>
                      <a:srgbClr val="F5F6F8"/>
                    </a:solidFill>
                  </a:tcPr>
                </a:tc>
              </a:tr>
              <a:tr h="402336">
                <a:tc>
                  <a:txBody>
                    <a:bodyPr/>
                    <a:lstStyle/>
                    <a:p>
                      <a:pPr algn="l" indent="0" marL="0">
                        <a:buNone/>
                      </a:pPr>
                      <a:r>
                        <a:rPr lang="en-US" sz="1050" b="1" dirty="0">
                          <a:solidFill>
                            <a:srgbClr val="1A2332"/>
                          </a:solidFill>
                          <a:latin typeface="Segoe UI" pitchFamily="34" charset="0"/>
                          <a:ea typeface="Segoe UI" pitchFamily="34" charset="-122"/>
                          <a:cs typeface="Segoe UI" pitchFamily="34" charset="-120"/>
                        </a:rPr>
                        <a:t>P95</a:t>
                      </a:r>
                      <a:endParaRPr lang="en-US" sz="1050" dirty="0">
                        <a:latin typeface="Segoe UI" charset="0"/>
                        <a:ea typeface="Segoe UI" charset="0"/>
                        <a:cs typeface="Segoe UI" charset="0"/>
                      </a:endParaRPr>
                    </a:p>
                  </a:txBody>
                  <a:tcPr marL="54864" marR="54864" marT="54864" marB="54864" anchor="ctr">
                    <a:lnL w="9525" cap="flat" cmpd="sng" algn="ctr">
                      <a:solidFill>
                        <a:srgbClr val="E3E6EB"/>
                      </a:solidFill>
                      <a:prstDash val="solid"/>
                      <a:round/>
                      <a:headEnd type="none" w="med" len="med"/>
                      <a:tailEnd type="none" w="med" len="med"/>
                    </a:lnL>
                    <a:lnR w="9525" cap="flat" cmpd="sng" algn="ctr">
                      <a:solidFill>
                        <a:srgbClr val="E3E6EB"/>
                      </a:solidFill>
                      <a:prstDash val="solid"/>
                      <a:round/>
                      <a:headEnd type="none" w="med" len="med"/>
                      <a:tailEnd type="none" w="med" len="med"/>
                    </a:lnR>
                    <a:lnT w="9525" cap="flat" cmpd="sng" algn="ctr">
                      <a:solidFill>
                        <a:srgbClr val="E3E6EB"/>
                      </a:solidFill>
                      <a:prstDash val="solid"/>
                      <a:round/>
                      <a:headEnd type="none" w="med" len="med"/>
                      <a:tailEnd type="none" w="med" len="med"/>
                    </a:lnT>
                    <a:lnB w="9525" cap="flat" cmpd="sng" algn="ctr">
                      <a:solidFill>
                        <a:srgbClr val="E3E6EB"/>
                      </a:solidFill>
                      <a:prstDash val="solid"/>
                      <a:round/>
                      <a:headEnd type="none" w="med" len="med"/>
                      <a:tailEnd type="none" w="med" len="med"/>
                    </a:lnB>
                    <a:solidFill>
                      <a:srgbClr val="FFFFFF"/>
                    </a:solidFill>
                  </a:tcPr>
                </a:tc>
                <a:tc>
                  <a:txBody>
                    <a:bodyPr/>
                    <a:lstStyle/>
                    <a:p>
                      <a:pPr algn="ctr" indent="0" marL="0">
                        <a:buNone/>
                      </a:pPr>
                      <a:r>
                        <a:rPr lang="en-US" sz="1050" dirty="0">
                          <a:solidFill>
                            <a:srgbClr val="333333"/>
                          </a:solidFill>
                          <a:latin typeface="Segoe UI" pitchFamily="34" charset="0"/>
                          <a:ea typeface="Segoe UI" pitchFamily="34" charset="-122"/>
                          <a:cs typeface="Segoe UI" pitchFamily="34" charset="-120"/>
                        </a:rPr>
                        <a:t>$7.35M</a:t>
                      </a:r>
                      <a:endParaRPr lang="en-US" sz="1050" dirty="0">
                        <a:latin typeface="Segoe UI" charset="0"/>
                        <a:ea typeface="Segoe UI" charset="0"/>
                        <a:cs typeface="Segoe UI" charset="0"/>
                      </a:endParaRPr>
                    </a:p>
                  </a:txBody>
                  <a:tcPr marL="54864" marR="54864" marT="54864" marB="54864" anchor="ctr">
                    <a:lnL w="9525" cap="flat" cmpd="sng" algn="ctr">
                      <a:solidFill>
                        <a:srgbClr val="E3E6EB"/>
                      </a:solidFill>
                      <a:prstDash val="solid"/>
                      <a:round/>
                      <a:headEnd type="none" w="med" len="med"/>
                      <a:tailEnd type="none" w="med" len="med"/>
                    </a:lnL>
                    <a:lnR w="9525" cap="flat" cmpd="sng" algn="ctr">
                      <a:solidFill>
                        <a:srgbClr val="E3E6EB"/>
                      </a:solidFill>
                      <a:prstDash val="solid"/>
                      <a:round/>
                      <a:headEnd type="none" w="med" len="med"/>
                      <a:tailEnd type="none" w="med" len="med"/>
                    </a:lnR>
                    <a:lnT w="9525" cap="flat" cmpd="sng" algn="ctr">
                      <a:solidFill>
                        <a:srgbClr val="E3E6EB"/>
                      </a:solidFill>
                      <a:prstDash val="solid"/>
                      <a:round/>
                      <a:headEnd type="none" w="med" len="med"/>
                      <a:tailEnd type="none" w="med" len="med"/>
                    </a:lnT>
                    <a:lnB w="9525" cap="flat" cmpd="sng" algn="ctr">
                      <a:solidFill>
                        <a:srgbClr val="E3E6EB"/>
                      </a:solidFill>
                      <a:prstDash val="solid"/>
                      <a:round/>
                      <a:headEnd type="none" w="med" len="med"/>
                      <a:tailEnd type="none" w="med" len="med"/>
                    </a:lnB>
                    <a:solidFill>
                      <a:srgbClr val="FFFFFF"/>
                    </a:solidFill>
                  </a:tcPr>
                </a:tc>
                <a:tc>
                  <a:txBody>
                    <a:bodyPr/>
                    <a:lstStyle/>
                    <a:p>
                      <a:pPr algn="ctr" indent="0" marL="0">
                        <a:buNone/>
                      </a:pPr>
                      <a:r>
                        <a:rPr lang="en-US" sz="1050" dirty="0">
                          <a:solidFill>
                            <a:srgbClr val="333333"/>
                          </a:solidFill>
                          <a:latin typeface="Segoe UI" pitchFamily="34" charset="0"/>
                          <a:ea typeface="Segoe UI" pitchFamily="34" charset="-122"/>
                          <a:cs typeface="Segoe UI" pitchFamily="34" charset="-120"/>
                        </a:rPr>
                        <a:t>14.7%</a:t>
                      </a:r>
                      <a:endParaRPr lang="en-US" sz="1050" dirty="0">
                        <a:latin typeface="Segoe UI" charset="0"/>
                        <a:ea typeface="Segoe UI" charset="0"/>
                        <a:cs typeface="Segoe UI" charset="0"/>
                      </a:endParaRPr>
                    </a:p>
                  </a:txBody>
                  <a:tcPr marL="54864" marR="54864" marT="54864" marB="54864" anchor="ctr">
                    <a:lnL w="9525" cap="flat" cmpd="sng" algn="ctr">
                      <a:solidFill>
                        <a:srgbClr val="E3E6EB"/>
                      </a:solidFill>
                      <a:prstDash val="solid"/>
                      <a:round/>
                      <a:headEnd type="none" w="med" len="med"/>
                      <a:tailEnd type="none" w="med" len="med"/>
                    </a:lnL>
                    <a:lnR w="9525" cap="flat" cmpd="sng" algn="ctr">
                      <a:solidFill>
                        <a:srgbClr val="E3E6EB"/>
                      </a:solidFill>
                      <a:prstDash val="solid"/>
                      <a:round/>
                      <a:headEnd type="none" w="med" len="med"/>
                      <a:tailEnd type="none" w="med" len="med"/>
                    </a:lnR>
                    <a:lnT w="9525" cap="flat" cmpd="sng" algn="ctr">
                      <a:solidFill>
                        <a:srgbClr val="E3E6EB"/>
                      </a:solidFill>
                      <a:prstDash val="solid"/>
                      <a:round/>
                      <a:headEnd type="none" w="med" len="med"/>
                      <a:tailEnd type="none" w="med" len="med"/>
                    </a:lnT>
                    <a:lnB w="9525" cap="flat" cmpd="sng" algn="ctr">
                      <a:solidFill>
                        <a:srgbClr val="E3E6EB"/>
                      </a:solidFill>
                      <a:prstDash val="solid"/>
                      <a:round/>
                      <a:headEnd type="none" w="med" len="med"/>
                      <a:tailEnd type="none" w="med" len="med"/>
                    </a:lnB>
                    <a:solidFill>
                      <a:srgbClr val="FFFFFF"/>
                    </a:solidFill>
                  </a:tcPr>
                </a:tc>
              </a:tr>
            </a:tbl>
          </a:graphicData>
        </a:graphic>
      </p:graphicFrame>
      <p:sp>
        <p:nvSpPr>
          <p:cNvPr id="5" name="Text 2"/>
          <p:cNvSpPr/>
          <p:nvPr/>
        </p:nvSpPr>
        <p:spPr>
          <a:xfrm>
            <a:off x="594360" y="4343400"/>
            <a:ext cx="5074920" cy="274320"/>
          </a:xfrm>
          <a:prstGeom prst="rect">
            <a:avLst/>
          </a:prstGeom>
          <a:noFill/>
          <a:ln/>
        </p:spPr>
        <p:txBody>
          <a:bodyPr wrap="square" lIns="0" tIns="0" rIns="0" bIns="0" rtlCol="0" anchor="ctr"/>
          <a:lstStyle/>
          <a:p>
            <a:pPr indent="0" marL="0">
              <a:buNone/>
            </a:pPr>
            <a:r>
              <a:rPr lang="en-US" sz="900" i="1" dirty="0">
                <a:solidFill>
                  <a:srgbClr val="5A6478"/>
                </a:solidFill>
                <a:latin typeface="Segoe UI" pitchFamily="34" charset="0"/>
                <a:ea typeface="Segoe UI" pitchFamily="34" charset="-122"/>
                <a:cs typeface="Segoe UI" pitchFamily="34" charset="-120"/>
              </a:rPr>
              <a:t>Whole-project cost contingency (Layer-2 risk), Tropic Ridge illustrative run.</a:t>
            </a:r>
            <a:endParaRPr lang="en-US" sz="900" dirty="0"/>
          </a:p>
        </p:txBody>
      </p:sp>
      <p:sp>
        <p:nvSpPr>
          <p:cNvPr id="6" name="Text 3"/>
          <p:cNvSpPr/>
          <p:nvPr/>
        </p:nvSpPr>
        <p:spPr>
          <a:xfrm>
            <a:off x="6126480" y="1463040"/>
            <a:ext cx="5486400" cy="237744"/>
          </a:xfrm>
          <a:prstGeom prst="rect">
            <a:avLst/>
          </a:prstGeom>
          <a:noFill/>
          <a:ln/>
        </p:spPr>
        <p:txBody>
          <a:bodyPr wrap="square" lIns="0" tIns="0" rIns="0" bIns="0" rtlCol="0" anchor="ctr"/>
          <a:lstStyle/>
          <a:p>
            <a:pPr indent="0" marL="0">
              <a:buNone/>
            </a:pPr>
            <a:r>
              <a:rPr lang="en-US" sz="900" b="1" spc="200" kern="0" dirty="0">
                <a:solidFill>
                  <a:srgbClr val="2C4D7A"/>
                </a:solidFill>
                <a:latin typeface="Segoe UI" pitchFamily="34" charset="0"/>
                <a:ea typeface="Segoe UI" pitchFamily="34" charset="-122"/>
                <a:cs typeface="Segoe UI" pitchFamily="34" charset="-120"/>
              </a:rPr>
              <a:t>TOP COST RISKS BY MEAN EMV</a:t>
            </a:r>
            <a:endParaRPr lang="en-US" sz="900" dirty="0"/>
          </a:p>
        </p:txBody>
      </p:sp>
      <p:pic>
        <p:nvPicPr>
          <p:cNvPr id="7" name="Image 0" descr="/root/rob_decks/figs/wind_cost_tornado.png">    </p:cNvPr>
          <p:cNvPicPr>
            <a:picLocks noChangeAspect="1"/>
          </p:cNvPicPr>
          <p:nvPr/>
        </p:nvPicPr>
        <p:blipFill>
          <a:blip r:embed="rId1"/>
          <a:stretch>
            <a:fillRect/>
          </a:stretch>
        </p:blipFill>
        <p:spPr>
          <a:xfrm>
            <a:off x="6172200" y="1755648"/>
            <a:ext cx="4892040" cy="3639312"/>
          </a:xfrm>
          <a:prstGeom prst="rect">
            <a:avLst/>
          </a:prstGeom>
        </p:spPr>
      </p:pic>
      <p:sp>
        <p:nvSpPr>
          <p:cNvPr id="8" name="Shape 4"/>
          <p:cNvSpPr/>
          <p:nvPr/>
        </p:nvSpPr>
        <p:spPr>
          <a:xfrm>
            <a:off x="594360" y="5166360"/>
            <a:ext cx="11002975" cy="1051560"/>
          </a:xfrm>
          <a:prstGeom prst="roundRect">
            <a:avLst>
              <a:gd name="adj" fmla="val 6087"/>
            </a:avLst>
          </a:prstGeom>
          <a:solidFill>
            <a:srgbClr val="1A2332"/>
          </a:solidFill>
          <a:ln/>
        </p:spPr>
      </p:sp>
      <p:sp>
        <p:nvSpPr>
          <p:cNvPr id="9" name="Text 5"/>
          <p:cNvSpPr/>
          <p:nvPr/>
        </p:nvSpPr>
        <p:spPr>
          <a:xfrm>
            <a:off x="960120" y="5166360"/>
            <a:ext cx="10287000" cy="1051560"/>
          </a:xfrm>
          <a:prstGeom prst="rect">
            <a:avLst/>
          </a:prstGeom>
          <a:noFill/>
          <a:ln/>
        </p:spPr>
        <p:txBody>
          <a:bodyPr wrap="square" lIns="0" tIns="0" rIns="0" bIns="0" rtlCol="0" anchor="ctr"/>
          <a:lstStyle/>
          <a:p>
            <a:pPr indent="0" marL="0">
              <a:lnSpc>
                <a:spcPct val="114000"/>
              </a:lnSpc>
              <a:buNone/>
            </a:pPr>
            <a:r>
              <a:rPr lang="en-US" sz="1150" b="1" dirty="0">
                <a:solidFill>
                  <a:srgbClr val="FFFFFF"/>
                </a:solidFill>
                <a:latin typeface="Segoe UI" pitchFamily="34" charset="0"/>
                <a:ea typeface="Segoe UI" pitchFamily="34" charset="-122"/>
                <a:cs typeface="Segoe UI" pitchFamily="34" charset="-120"/>
              </a:rPr>
              <a:t>The same run is filtered by risk owner to give Owner, EPC Contractor and whole-project views. </a:t>
            </a:r>
            <a:pPr indent="0" marL="0">
              <a:lnSpc>
                <a:spcPct val="114000"/>
              </a:lnSpc>
              <a:buNone/>
            </a:pPr>
            <a:r>
              <a:rPr lang="en-US" sz="1150" dirty="0">
                <a:solidFill>
                  <a:srgbClr val="C3CBD8"/>
                </a:solidFill>
                <a:latin typeface="Segoe UI" pitchFamily="34" charset="0"/>
                <a:ea typeface="Segoe UI" pitchFamily="34" charset="-122"/>
                <a:cs typeface="Segoe UI" pitchFamily="34" charset="-120"/>
              </a:rPr>
              <a:t>Shared risks are split 50/50 by default (a parameter, not a hard-code) and counted once in the whole-project total, so the party views must never simply be added together.</a:t>
            </a:r>
            <a:endParaRPr lang="en-US" sz="1150" dirty="0"/>
          </a:p>
        </p:txBody>
      </p:sp>
      <p:sp>
        <p:nvSpPr>
          <p:cNvPr id="10" name="Text 6"/>
          <p:cNvSpPr/>
          <p:nvPr/>
        </p:nvSpPr>
        <p:spPr>
          <a:xfrm>
            <a:off x="594360" y="6510528"/>
            <a:ext cx="4572000" cy="219456"/>
          </a:xfrm>
          <a:prstGeom prst="rect">
            <a:avLst/>
          </a:prstGeom>
          <a:noFill/>
          <a:ln/>
        </p:spPr>
        <p:txBody>
          <a:bodyPr wrap="square" lIns="0" tIns="0" rIns="0" bIns="0" rtlCol="0" anchor="ctr"/>
          <a:lstStyle/>
          <a:p>
            <a:pPr algn="l" indent="0" marL="0">
              <a:buNone/>
            </a:pPr>
            <a:r>
              <a:rPr lang="en-US" sz="800" dirty="0">
                <a:solidFill>
                  <a:srgbClr val="5A6478"/>
                </a:solidFill>
                <a:latin typeface="Segoe UI" pitchFamily="34" charset="0"/>
                <a:ea typeface="Segoe UI" pitchFamily="34" charset="-122"/>
                <a:cs typeface="Segoe UI" pitchFamily="34" charset="-120"/>
              </a:rPr>
              <a:t>Monte Carlo cost risk analysis</a:t>
            </a:r>
            <a:endParaRPr lang="en-US" sz="800" dirty="0"/>
          </a:p>
        </p:txBody>
      </p:sp>
      <p:sp>
        <p:nvSpPr>
          <p:cNvPr id="11" name="Text 7"/>
          <p:cNvSpPr/>
          <p:nvPr/>
        </p:nvSpPr>
        <p:spPr>
          <a:xfrm>
            <a:off x="11228832" y="6510528"/>
            <a:ext cx="365760" cy="219456"/>
          </a:xfrm>
          <a:prstGeom prst="rect">
            <a:avLst/>
          </a:prstGeom>
          <a:noFill/>
          <a:ln/>
        </p:spPr>
        <p:txBody>
          <a:bodyPr wrap="square" lIns="0" tIns="0" rIns="0" bIns="0" rtlCol="0" anchor="ctr"/>
          <a:lstStyle/>
          <a:p>
            <a:pPr algn="r" indent="0" marL="0">
              <a:buNone/>
            </a:pPr>
            <a:r>
              <a:rPr lang="en-US" sz="800" dirty="0">
                <a:solidFill>
                  <a:srgbClr val="5A6478"/>
                </a:solidFill>
                <a:latin typeface="Segoe UI" pitchFamily="34" charset="0"/>
                <a:ea typeface="Segoe UI" pitchFamily="34" charset="-122"/>
                <a:cs typeface="Segoe UI" pitchFamily="34" charset="-120"/>
              </a:rPr>
              <a:t>9</a:t>
            </a:r>
            <a:endParaRPr lang="en-US" sz="8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bg>
      <p:bgPr>
        <a:solidFill>
          <a:srgbClr val="FFFFFF"/>
        </a:solidFill>
      </p:bgPr>
    </p:bg>
    <p:spTree>
      <p:nvGrpSpPr>
        <p:cNvPr id="1" name=""/>
        <p:cNvGrpSpPr/>
        <p:nvPr/>
      </p:nvGrpSpPr>
      <p:grpSpPr>
        <a:xfrm>
          <a:off x="0" y="0"/>
          <a:ext cx="0" cy="0"/>
          <a:chOff x="0" y="0"/>
          <a:chExt cx="0" cy="0"/>
        </a:xfrm>
      </p:grpSpPr>
      <p:sp>
        <p:nvSpPr>
          <p:cNvPr id="2" name="Text 0"/>
          <p:cNvSpPr/>
          <p:nvPr/>
        </p:nvSpPr>
        <p:spPr>
          <a:xfrm>
            <a:off x="594360" y="402336"/>
            <a:ext cx="10515600" cy="274320"/>
          </a:xfrm>
          <a:prstGeom prst="rect">
            <a:avLst/>
          </a:prstGeom>
          <a:noFill/>
          <a:ln/>
        </p:spPr>
        <p:txBody>
          <a:bodyPr wrap="square" lIns="0" tIns="0" rIns="0" bIns="0" rtlCol="0" anchor="ctr"/>
          <a:lstStyle/>
          <a:p>
            <a:pPr indent="0" marL="0">
              <a:buNone/>
            </a:pPr>
            <a:r>
              <a:rPr lang="en-US" sz="1050" b="1" spc="300" kern="0" dirty="0">
                <a:solidFill>
                  <a:srgbClr val="2C4D7A"/>
                </a:solidFill>
                <a:latin typeface="Segoe UI" pitchFamily="34" charset="0"/>
                <a:ea typeface="Segoe UI" pitchFamily="34" charset="-122"/>
                <a:cs typeface="Segoe UI" pitchFamily="34" charset="-120"/>
              </a:rPr>
              <a:t>CROSS-CHECK</a:t>
            </a:r>
            <a:endParaRPr lang="en-US" sz="1050" dirty="0"/>
          </a:p>
        </p:txBody>
      </p:sp>
      <p:sp>
        <p:nvSpPr>
          <p:cNvPr id="3" name="Text 1"/>
          <p:cNvSpPr/>
          <p:nvPr/>
        </p:nvSpPr>
        <p:spPr>
          <a:xfrm>
            <a:off x="594360" y="676656"/>
            <a:ext cx="10881360" cy="502920"/>
          </a:xfrm>
          <a:prstGeom prst="rect">
            <a:avLst/>
          </a:prstGeom>
          <a:noFill/>
          <a:ln/>
        </p:spPr>
        <p:txBody>
          <a:bodyPr wrap="square" lIns="0" tIns="0" rIns="0" bIns="0" rtlCol="0" anchor="ctr"/>
          <a:lstStyle/>
          <a:p>
            <a:pPr indent="0" marL="0">
              <a:buNone/>
            </a:pPr>
            <a:r>
              <a:rPr lang="en-US" sz="2500" b="1" dirty="0">
                <a:solidFill>
                  <a:srgbClr val="1A2332"/>
                </a:solidFill>
                <a:latin typeface="Segoe UI" pitchFamily="34" charset="0"/>
                <a:ea typeface="Segoe UI" pitchFamily="34" charset="-122"/>
                <a:cs typeface="Segoe UI" pitchFamily="34" charset="-120"/>
              </a:rPr>
              <a:t>Grounded by a deterministic cross-check</a:t>
            </a:r>
            <a:endParaRPr lang="en-US" sz="2500" dirty="0"/>
          </a:p>
        </p:txBody>
      </p:sp>
      <p:sp>
        <p:nvSpPr>
          <p:cNvPr id="4" name="Text 2"/>
          <p:cNvSpPr/>
          <p:nvPr/>
        </p:nvSpPr>
        <p:spPr>
          <a:xfrm>
            <a:off x="594360" y="1371600"/>
            <a:ext cx="11002975" cy="548640"/>
          </a:xfrm>
          <a:prstGeom prst="rect">
            <a:avLst/>
          </a:prstGeom>
          <a:noFill/>
          <a:ln/>
        </p:spPr>
        <p:txBody>
          <a:bodyPr wrap="square" lIns="0" tIns="0" rIns="0" bIns="0" rtlCol="0" anchor="t"/>
          <a:lstStyle/>
          <a:p>
            <a:pPr indent="0" marL="0">
              <a:lnSpc>
                <a:spcPct val="112000"/>
              </a:lnSpc>
              <a:buNone/>
            </a:pPr>
            <a:r>
              <a:rPr lang="en-US" sz="1200" dirty="0">
                <a:solidFill>
                  <a:srgbClr val="333333"/>
                </a:solidFill>
                <a:latin typeface="Segoe UI" pitchFamily="34" charset="0"/>
                <a:ea typeface="Segoe UI" pitchFamily="34" charset="-122"/>
                <a:cs typeface="Segoe UI" pitchFamily="34" charset="-120"/>
              </a:rPr>
              <a:t>Before trusting the simulation, its expected cost is reconciled to a simple expected monetary value (EMV) calculation that anyone can verify with a calculator.</a:t>
            </a:r>
            <a:endParaRPr lang="en-US" sz="1200" dirty="0"/>
          </a:p>
        </p:txBody>
      </p:sp>
      <p:sp>
        <p:nvSpPr>
          <p:cNvPr id="5" name="Shape 3"/>
          <p:cNvSpPr/>
          <p:nvPr/>
        </p:nvSpPr>
        <p:spPr>
          <a:xfrm>
            <a:off x="984352" y="3931920"/>
            <a:ext cx="1737360" cy="914400"/>
          </a:xfrm>
          <a:prstGeom prst="roundRect">
            <a:avLst>
              <a:gd name="adj" fmla="val 5000"/>
            </a:avLst>
          </a:prstGeom>
          <a:solidFill>
            <a:srgbClr val="C9D2DE"/>
          </a:solidFill>
          <a:ln/>
        </p:spPr>
      </p:sp>
      <p:sp>
        <p:nvSpPr>
          <p:cNvPr id="6" name="Text 4"/>
          <p:cNvSpPr/>
          <p:nvPr/>
        </p:nvSpPr>
        <p:spPr>
          <a:xfrm>
            <a:off x="847192" y="3364992"/>
            <a:ext cx="2011680" cy="502920"/>
          </a:xfrm>
          <a:prstGeom prst="rect">
            <a:avLst/>
          </a:prstGeom>
          <a:noFill/>
          <a:ln/>
        </p:spPr>
        <p:txBody>
          <a:bodyPr wrap="square" lIns="0" tIns="0" rIns="0" bIns="0" rtlCol="0" anchor="b"/>
          <a:lstStyle/>
          <a:p>
            <a:pPr algn="ctr" indent="0" marL="0">
              <a:buNone/>
            </a:pPr>
            <a:r>
              <a:rPr lang="en-US" sz="1150" b="1" dirty="0">
                <a:solidFill>
                  <a:srgbClr val="1A2332"/>
                </a:solidFill>
                <a:latin typeface="Segoe UI" pitchFamily="34" charset="0"/>
                <a:ea typeface="Segoe UI" pitchFamily="34" charset="-122"/>
                <a:cs typeface="Segoe UI" pitchFamily="34" charset="-120"/>
              </a:rPr>
              <a:t>EMV simple</a:t>
            </a:r>
            <a:endParaRPr lang="en-US" sz="1150" dirty="0"/>
          </a:p>
        </p:txBody>
      </p:sp>
      <p:sp>
        <p:nvSpPr>
          <p:cNvPr id="7" name="Shape 5"/>
          <p:cNvSpPr/>
          <p:nvPr/>
        </p:nvSpPr>
        <p:spPr>
          <a:xfrm>
            <a:off x="2776576" y="3730752"/>
            <a:ext cx="274320" cy="164592"/>
          </a:xfrm>
          <a:prstGeom prst="rightArrow">
            <a:avLst/>
          </a:prstGeom>
          <a:solidFill>
            <a:srgbClr val="AEB6C2"/>
          </a:solidFill>
          <a:ln/>
        </p:spPr>
      </p:sp>
      <p:sp>
        <p:nvSpPr>
          <p:cNvPr id="8" name="Shape 6"/>
          <p:cNvSpPr/>
          <p:nvPr/>
        </p:nvSpPr>
        <p:spPr>
          <a:xfrm>
            <a:off x="3105760" y="3657600"/>
            <a:ext cx="1737360" cy="1188720"/>
          </a:xfrm>
          <a:prstGeom prst="roundRect">
            <a:avLst>
              <a:gd name="adj" fmla="val 3846"/>
            </a:avLst>
          </a:prstGeom>
          <a:solidFill>
            <a:srgbClr val="A9B9CD"/>
          </a:solidFill>
          <a:ln/>
        </p:spPr>
      </p:sp>
      <p:sp>
        <p:nvSpPr>
          <p:cNvPr id="9" name="Text 7"/>
          <p:cNvSpPr/>
          <p:nvPr/>
        </p:nvSpPr>
        <p:spPr>
          <a:xfrm>
            <a:off x="2968600" y="3090672"/>
            <a:ext cx="2011680" cy="502920"/>
          </a:xfrm>
          <a:prstGeom prst="rect">
            <a:avLst/>
          </a:prstGeom>
          <a:noFill/>
          <a:ln/>
        </p:spPr>
        <p:txBody>
          <a:bodyPr wrap="square" lIns="0" tIns="0" rIns="0" bIns="0" rtlCol="0" anchor="b"/>
          <a:lstStyle/>
          <a:p>
            <a:pPr algn="ctr" indent="0" marL="0">
              <a:buNone/>
            </a:pPr>
            <a:r>
              <a:rPr lang="en-US" sz="1150" b="1" dirty="0">
                <a:solidFill>
                  <a:srgbClr val="1A2332"/>
                </a:solidFill>
                <a:latin typeface="Segoe UI" pitchFamily="34" charset="0"/>
                <a:ea typeface="Segoe UI" pitchFamily="34" charset="-122"/>
                <a:cs typeface="Segoe UI" pitchFamily="34" charset="-120"/>
              </a:rPr>
              <a:t>EMV PERT-weighted</a:t>
            </a:r>
            <a:endParaRPr lang="en-US" sz="1150" dirty="0"/>
          </a:p>
        </p:txBody>
      </p:sp>
      <p:sp>
        <p:nvSpPr>
          <p:cNvPr id="10" name="Shape 8"/>
          <p:cNvSpPr/>
          <p:nvPr/>
        </p:nvSpPr>
        <p:spPr>
          <a:xfrm>
            <a:off x="4897984" y="3456432"/>
            <a:ext cx="274320" cy="164592"/>
          </a:xfrm>
          <a:prstGeom prst="rightArrow">
            <a:avLst/>
          </a:prstGeom>
          <a:solidFill>
            <a:srgbClr val="AEB6C2"/>
          </a:solidFill>
          <a:ln/>
        </p:spPr>
      </p:sp>
      <p:sp>
        <p:nvSpPr>
          <p:cNvPr id="11" name="Shape 9"/>
          <p:cNvSpPr/>
          <p:nvPr/>
        </p:nvSpPr>
        <p:spPr>
          <a:xfrm>
            <a:off x="5227168" y="3291840"/>
            <a:ext cx="1737360" cy="1554480"/>
          </a:xfrm>
          <a:prstGeom prst="roundRect">
            <a:avLst>
              <a:gd name="adj" fmla="val 2941"/>
            </a:avLst>
          </a:prstGeom>
          <a:solidFill>
            <a:srgbClr val="2C4D7A"/>
          </a:solidFill>
          <a:ln/>
        </p:spPr>
      </p:sp>
      <p:sp>
        <p:nvSpPr>
          <p:cNvPr id="12" name="Text 10"/>
          <p:cNvSpPr/>
          <p:nvPr/>
        </p:nvSpPr>
        <p:spPr>
          <a:xfrm>
            <a:off x="5090008" y="2724912"/>
            <a:ext cx="2011680" cy="502920"/>
          </a:xfrm>
          <a:prstGeom prst="rect">
            <a:avLst/>
          </a:prstGeom>
          <a:noFill/>
          <a:ln/>
        </p:spPr>
        <p:txBody>
          <a:bodyPr wrap="square" lIns="0" tIns="0" rIns="0" bIns="0" rtlCol="0" anchor="b"/>
          <a:lstStyle/>
          <a:p>
            <a:pPr algn="ctr" indent="0" marL="0">
              <a:buNone/>
            </a:pPr>
            <a:r>
              <a:rPr lang="en-US" sz="1150" b="1" dirty="0">
                <a:solidFill>
                  <a:srgbClr val="1A2332"/>
                </a:solidFill>
                <a:latin typeface="Segoe UI" pitchFamily="34" charset="0"/>
                <a:ea typeface="Segoe UI" pitchFamily="34" charset="-122"/>
                <a:cs typeface="Segoe UI" pitchFamily="34" charset="-120"/>
              </a:rPr>
              <a:t>MC mean</a:t>
            </a:r>
            <a:endParaRPr lang="en-US" sz="1150" dirty="0"/>
          </a:p>
        </p:txBody>
      </p:sp>
      <p:sp>
        <p:nvSpPr>
          <p:cNvPr id="13" name="Shape 11"/>
          <p:cNvSpPr/>
          <p:nvPr/>
        </p:nvSpPr>
        <p:spPr>
          <a:xfrm>
            <a:off x="7019392" y="3090672"/>
            <a:ext cx="274320" cy="164592"/>
          </a:xfrm>
          <a:prstGeom prst="rightArrow">
            <a:avLst/>
          </a:prstGeom>
          <a:solidFill>
            <a:srgbClr val="AEB6C2"/>
          </a:solidFill>
          <a:ln/>
        </p:spPr>
      </p:sp>
      <p:sp>
        <p:nvSpPr>
          <p:cNvPr id="14" name="Shape 12"/>
          <p:cNvSpPr/>
          <p:nvPr/>
        </p:nvSpPr>
        <p:spPr>
          <a:xfrm>
            <a:off x="7348576" y="2926080"/>
            <a:ext cx="1737360" cy="1920240"/>
          </a:xfrm>
          <a:prstGeom prst="roundRect">
            <a:avLst>
              <a:gd name="adj" fmla="val 2632"/>
            </a:avLst>
          </a:prstGeom>
          <a:solidFill>
            <a:srgbClr val="24405F"/>
          </a:solidFill>
          <a:ln/>
        </p:spPr>
      </p:sp>
      <p:sp>
        <p:nvSpPr>
          <p:cNvPr id="15" name="Text 13"/>
          <p:cNvSpPr/>
          <p:nvPr/>
        </p:nvSpPr>
        <p:spPr>
          <a:xfrm>
            <a:off x="7211416" y="2359152"/>
            <a:ext cx="2011680" cy="502920"/>
          </a:xfrm>
          <a:prstGeom prst="rect">
            <a:avLst/>
          </a:prstGeom>
          <a:noFill/>
          <a:ln/>
        </p:spPr>
        <p:txBody>
          <a:bodyPr wrap="square" lIns="0" tIns="0" rIns="0" bIns="0" rtlCol="0" anchor="b"/>
          <a:lstStyle/>
          <a:p>
            <a:pPr algn="ctr" indent="0" marL="0">
              <a:buNone/>
            </a:pPr>
            <a:r>
              <a:rPr lang="en-US" sz="1150" b="1" dirty="0">
                <a:solidFill>
                  <a:srgbClr val="1A2332"/>
                </a:solidFill>
                <a:latin typeface="Segoe UI" pitchFamily="34" charset="0"/>
                <a:ea typeface="Segoe UI" pitchFamily="34" charset="-122"/>
                <a:cs typeface="Segoe UI" pitchFamily="34" charset="-120"/>
              </a:rPr>
              <a:t>P80</a:t>
            </a:r>
            <a:endParaRPr lang="en-US" sz="1150" dirty="0"/>
          </a:p>
        </p:txBody>
      </p:sp>
      <p:sp>
        <p:nvSpPr>
          <p:cNvPr id="16" name="Shape 14"/>
          <p:cNvSpPr/>
          <p:nvPr/>
        </p:nvSpPr>
        <p:spPr>
          <a:xfrm>
            <a:off x="9140800" y="2724912"/>
            <a:ext cx="274320" cy="164592"/>
          </a:xfrm>
          <a:prstGeom prst="rightArrow">
            <a:avLst/>
          </a:prstGeom>
          <a:solidFill>
            <a:srgbClr val="AEB6C2"/>
          </a:solidFill>
          <a:ln/>
        </p:spPr>
      </p:sp>
      <p:sp>
        <p:nvSpPr>
          <p:cNvPr id="17" name="Shape 15"/>
          <p:cNvSpPr/>
          <p:nvPr/>
        </p:nvSpPr>
        <p:spPr>
          <a:xfrm>
            <a:off x="9469984" y="2560320"/>
            <a:ext cx="1737360" cy="2286000"/>
          </a:xfrm>
          <a:prstGeom prst="roundRect">
            <a:avLst>
              <a:gd name="adj" fmla="val 2632"/>
            </a:avLst>
          </a:prstGeom>
          <a:solidFill>
            <a:srgbClr val="1A2332"/>
          </a:solidFill>
          <a:ln/>
        </p:spPr>
      </p:sp>
      <p:sp>
        <p:nvSpPr>
          <p:cNvPr id="18" name="Text 16"/>
          <p:cNvSpPr/>
          <p:nvPr/>
        </p:nvSpPr>
        <p:spPr>
          <a:xfrm>
            <a:off x="9332824" y="1993392"/>
            <a:ext cx="2011680" cy="502920"/>
          </a:xfrm>
          <a:prstGeom prst="rect">
            <a:avLst/>
          </a:prstGeom>
          <a:noFill/>
          <a:ln/>
        </p:spPr>
        <p:txBody>
          <a:bodyPr wrap="square" lIns="0" tIns="0" rIns="0" bIns="0" rtlCol="0" anchor="b"/>
          <a:lstStyle/>
          <a:p>
            <a:pPr algn="ctr" indent="0" marL="0">
              <a:buNone/>
            </a:pPr>
            <a:r>
              <a:rPr lang="en-US" sz="1150" b="1" dirty="0">
                <a:solidFill>
                  <a:srgbClr val="1A2332"/>
                </a:solidFill>
                <a:latin typeface="Segoe UI" pitchFamily="34" charset="0"/>
                <a:ea typeface="Segoe UI" pitchFamily="34" charset="-122"/>
                <a:cs typeface="Segoe UI" pitchFamily="34" charset="-120"/>
              </a:rPr>
              <a:t>P90</a:t>
            </a:r>
            <a:endParaRPr lang="en-US" sz="1150" dirty="0"/>
          </a:p>
        </p:txBody>
      </p:sp>
      <p:sp>
        <p:nvSpPr>
          <p:cNvPr id="19" name="Shape 17"/>
          <p:cNvSpPr/>
          <p:nvPr/>
        </p:nvSpPr>
        <p:spPr>
          <a:xfrm>
            <a:off x="892912" y="4846320"/>
            <a:ext cx="10405872" cy="0"/>
          </a:xfrm>
          <a:prstGeom prst="line">
            <a:avLst/>
          </a:prstGeom>
          <a:noFill/>
          <a:ln w="15875">
            <a:solidFill>
              <a:srgbClr val="AEB6C2"/>
            </a:solidFill>
            <a:prstDash val="solid"/>
          </a:ln>
        </p:spPr>
      </p:sp>
      <p:sp>
        <p:nvSpPr>
          <p:cNvPr id="20" name="Text 18"/>
          <p:cNvSpPr/>
          <p:nvPr/>
        </p:nvSpPr>
        <p:spPr>
          <a:xfrm>
            <a:off x="2922880" y="4937760"/>
            <a:ext cx="2103120" cy="457200"/>
          </a:xfrm>
          <a:prstGeom prst="rect">
            <a:avLst/>
          </a:prstGeom>
          <a:noFill/>
          <a:ln/>
        </p:spPr>
        <p:txBody>
          <a:bodyPr wrap="square" lIns="0" tIns="0" rIns="0" bIns="0" rtlCol="0" anchor="t"/>
          <a:lstStyle/>
          <a:p>
            <a:pPr algn="ctr" indent="0" marL="0">
              <a:lnSpc>
                <a:spcPct val="105000"/>
              </a:lnSpc>
              <a:buNone/>
            </a:pPr>
            <a:r>
              <a:rPr lang="en-US" sz="900" dirty="0">
                <a:solidFill>
                  <a:srgbClr val="5A6478"/>
                </a:solidFill>
                <a:latin typeface="Segoe UI" pitchFamily="34" charset="0"/>
                <a:ea typeface="Segoe UI" pitchFamily="34" charset="-122"/>
                <a:cs typeface="Segoe UI" pitchFamily="34" charset="-120"/>
              </a:rPr>
              <a:t>Distribution shape</a:t>
            </a:r>
            <a:endParaRPr lang="en-US" sz="900" dirty="0"/>
          </a:p>
        </p:txBody>
      </p:sp>
      <p:sp>
        <p:nvSpPr>
          <p:cNvPr id="21" name="Text 19"/>
          <p:cNvSpPr/>
          <p:nvPr/>
        </p:nvSpPr>
        <p:spPr>
          <a:xfrm>
            <a:off x="5044288" y="4937760"/>
            <a:ext cx="2103120" cy="457200"/>
          </a:xfrm>
          <a:prstGeom prst="rect">
            <a:avLst/>
          </a:prstGeom>
          <a:noFill/>
          <a:ln/>
        </p:spPr>
        <p:txBody>
          <a:bodyPr wrap="square" lIns="0" tIns="0" rIns="0" bIns="0" rtlCol="0" anchor="t"/>
          <a:lstStyle/>
          <a:p>
            <a:pPr algn="ctr" indent="0" marL="0">
              <a:lnSpc>
                <a:spcPct val="105000"/>
              </a:lnSpc>
              <a:buNone/>
            </a:pPr>
            <a:r>
              <a:rPr lang="en-US" sz="900" dirty="0">
                <a:solidFill>
                  <a:srgbClr val="5A6478"/>
                </a:solidFill>
                <a:latin typeface="Segoe UI" pitchFamily="34" charset="0"/>
                <a:ea typeface="Segoe UI" pitchFamily="34" charset="-122"/>
                <a:cs typeface="Segoe UI" pitchFamily="34" charset="-120"/>
              </a:rPr>
              <a:t>Correlation and chaining uplift</a:t>
            </a:r>
            <a:endParaRPr lang="en-US" sz="900" dirty="0"/>
          </a:p>
        </p:txBody>
      </p:sp>
      <p:sp>
        <p:nvSpPr>
          <p:cNvPr id="22" name="Text 20"/>
          <p:cNvSpPr/>
          <p:nvPr/>
        </p:nvSpPr>
        <p:spPr>
          <a:xfrm>
            <a:off x="7165696" y="4937760"/>
            <a:ext cx="4224528" cy="457200"/>
          </a:xfrm>
          <a:prstGeom prst="rect">
            <a:avLst/>
          </a:prstGeom>
          <a:noFill/>
          <a:ln/>
        </p:spPr>
        <p:txBody>
          <a:bodyPr wrap="square" lIns="0" tIns="0" rIns="0" bIns="0" rtlCol="0" anchor="t"/>
          <a:lstStyle/>
          <a:p>
            <a:pPr algn="ctr" indent="0" marL="0">
              <a:buNone/>
            </a:pPr>
            <a:r>
              <a:rPr lang="en-US" sz="900" dirty="0">
                <a:solidFill>
                  <a:srgbClr val="5A6478"/>
                </a:solidFill>
                <a:latin typeface="Segoe UI" pitchFamily="34" charset="0"/>
                <a:ea typeface="Segoe UI" pitchFamily="34" charset="-122"/>
                <a:cs typeface="Segoe UI" pitchFamily="34" charset="-120"/>
              </a:rPr>
              <a:t>Tail risk margin</a:t>
            </a:r>
            <a:endParaRPr lang="en-US" sz="900" dirty="0"/>
          </a:p>
        </p:txBody>
      </p:sp>
      <p:sp>
        <p:nvSpPr>
          <p:cNvPr id="23" name="Shape 21"/>
          <p:cNvSpPr/>
          <p:nvPr/>
        </p:nvSpPr>
        <p:spPr>
          <a:xfrm>
            <a:off x="594360" y="5486400"/>
            <a:ext cx="11002975" cy="822960"/>
          </a:xfrm>
          <a:prstGeom prst="roundRect">
            <a:avLst>
              <a:gd name="adj" fmla="val 7778"/>
            </a:avLst>
          </a:prstGeom>
          <a:solidFill>
            <a:srgbClr val="F5F6F8"/>
          </a:solidFill>
          <a:ln w="12700">
            <a:solidFill>
              <a:srgbClr val="E3E6EB"/>
            </a:solidFill>
            <a:prstDash val="solid"/>
          </a:ln>
        </p:spPr>
      </p:sp>
      <p:sp>
        <p:nvSpPr>
          <p:cNvPr id="24" name="Text 22"/>
          <p:cNvSpPr/>
          <p:nvPr/>
        </p:nvSpPr>
        <p:spPr>
          <a:xfrm>
            <a:off x="914400" y="5486400"/>
            <a:ext cx="10424160" cy="822960"/>
          </a:xfrm>
          <a:prstGeom prst="rect">
            <a:avLst/>
          </a:prstGeom>
          <a:noFill/>
          <a:ln/>
        </p:spPr>
        <p:txBody>
          <a:bodyPr wrap="square" lIns="0" tIns="0" rIns="0" bIns="0" rtlCol="0" anchor="ctr"/>
          <a:lstStyle/>
          <a:p>
            <a:pPr indent="0" marL="0">
              <a:lnSpc>
                <a:spcPct val="112000"/>
              </a:lnSpc>
              <a:buNone/>
            </a:pPr>
            <a:r>
              <a:rPr lang="en-US" sz="1100" dirty="0">
                <a:solidFill>
                  <a:srgbClr val="333333"/>
                </a:solidFill>
                <a:latin typeface="Segoe UI" pitchFamily="34" charset="0"/>
                <a:ea typeface="Segoe UI" pitchFamily="34" charset="-122"/>
                <a:cs typeface="Segoe UI" pitchFamily="34" charset="-120"/>
              </a:rPr>
              <a:t>If the EMV and the MC mean broadly agree, the simulation is consistent with the underlying register. The Monte Carlo then adds the tail information, the P80 and P90, that a deterministic method cannot provide.</a:t>
            </a:r>
            <a:endParaRPr lang="en-US" sz="1100" dirty="0"/>
          </a:p>
        </p:txBody>
      </p:sp>
      <p:sp>
        <p:nvSpPr>
          <p:cNvPr id="25" name="Text 23"/>
          <p:cNvSpPr/>
          <p:nvPr/>
        </p:nvSpPr>
        <p:spPr>
          <a:xfrm>
            <a:off x="594360" y="6510528"/>
            <a:ext cx="4572000" cy="219456"/>
          </a:xfrm>
          <a:prstGeom prst="rect">
            <a:avLst/>
          </a:prstGeom>
          <a:noFill/>
          <a:ln/>
        </p:spPr>
        <p:txBody>
          <a:bodyPr wrap="square" lIns="0" tIns="0" rIns="0" bIns="0" rtlCol="0" anchor="ctr"/>
          <a:lstStyle/>
          <a:p>
            <a:pPr algn="l" indent="0" marL="0">
              <a:buNone/>
            </a:pPr>
            <a:r>
              <a:rPr lang="en-US" sz="800" dirty="0">
                <a:solidFill>
                  <a:srgbClr val="5A6478"/>
                </a:solidFill>
                <a:latin typeface="Segoe UI" pitchFamily="34" charset="0"/>
                <a:ea typeface="Segoe UI" pitchFamily="34" charset="-122"/>
                <a:cs typeface="Segoe UI" pitchFamily="34" charset="-120"/>
              </a:rPr>
              <a:t>Monte Carlo cost risk analysis</a:t>
            </a:r>
            <a:endParaRPr lang="en-US" sz="800" dirty="0"/>
          </a:p>
        </p:txBody>
      </p:sp>
      <p:sp>
        <p:nvSpPr>
          <p:cNvPr id="26" name="Text 24"/>
          <p:cNvSpPr/>
          <p:nvPr/>
        </p:nvSpPr>
        <p:spPr>
          <a:xfrm>
            <a:off x="11228832" y="6510528"/>
            <a:ext cx="365760" cy="219456"/>
          </a:xfrm>
          <a:prstGeom prst="rect">
            <a:avLst/>
          </a:prstGeom>
          <a:noFill/>
          <a:ln/>
        </p:spPr>
        <p:txBody>
          <a:bodyPr wrap="square" lIns="0" tIns="0" rIns="0" bIns="0" rtlCol="0" anchor="ctr"/>
          <a:lstStyle/>
          <a:p>
            <a:pPr algn="r" indent="0" marL="0">
              <a:buNone/>
            </a:pPr>
            <a:r>
              <a:rPr lang="en-US" sz="800" dirty="0">
                <a:solidFill>
                  <a:srgbClr val="5A6478"/>
                </a:solidFill>
                <a:latin typeface="Segoe UI" pitchFamily="34" charset="0"/>
                <a:ea typeface="Segoe UI" pitchFamily="34" charset="-122"/>
                <a:cs typeface="Segoe UI" pitchFamily="34" charset="-120"/>
              </a:rPr>
              <a:t>10</a:t>
            </a:r>
            <a:endParaRPr lang="en-US" sz="8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bg>
      <p:bgPr>
        <a:solidFill>
          <a:srgbClr val="FFFFFF"/>
        </a:solidFill>
      </p:bgPr>
    </p:bg>
    <p:spTree>
      <p:nvGrpSpPr>
        <p:cNvPr id="1" name=""/>
        <p:cNvGrpSpPr/>
        <p:nvPr/>
      </p:nvGrpSpPr>
      <p:grpSpPr>
        <a:xfrm>
          <a:off x="0" y="0"/>
          <a:ext cx="0" cy="0"/>
          <a:chOff x="0" y="0"/>
          <a:chExt cx="0" cy="0"/>
        </a:xfrm>
      </p:grpSpPr>
      <p:sp>
        <p:nvSpPr>
          <p:cNvPr id="2" name="Text 0"/>
          <p:cNvSpPr/>
          <p:nvPr/>
        </p:nvSpPr>
        <p:spPr>
          <a:xfrm>
            <a:off x="594360" y="402336"/>
            <a:ext cx="10515600" cy="274320"/>
          </a:xfrm>
          <a:prstGeom prst="rect">
            <a:avLst/>
          </a:prstGeom>
          <a:noFill/>
          <a:ln/>
        </p:spPr>
        <p:txBody>
          <a:bodyPr wrap="square" lIns="0" tIns="0" rIns="0" bIns="0" rtlCol="0" anchor="ctr"/>
          <a:lstStyle/>
          <a:p>
            <a:pPr indent="0" marL="0">
              <a:buNone/>
            </a:pPr>
            <a:r>
              <a:rPr lang="en-US" sz="1050" b="1" spc="300" kern="0" dirty="0">
                <a:solidFill>
                  <a:srgbClr val="2C4D7A"/>
                </a:solidFill>
                <a:latin typeface="Segoe UI" pitchFamily="34" charset="0"/>
                <a:ea typeface="Segoe UI" pitchFamily="34" charset="-122"/>
                <a:cs typeface="Segoe UI" pitchFamily="34" charset="-120"/>
              </a:rPr>
              <a:t>THE DECISION</a:t>
            </a:r>
            <a:endParaRPr lang="en-US" sz="1050" dirty="0"/>
          </a:p>
        </p:txBody>
      </p:sp>
      <p:sp>
        <p:nvSpPr>
          <p:cNvPr id="3" name="Text 1"/>
          <p:cNvSpPr/>
          <p:nvPr/>
        </p:nvSpPr>
        <p:spPr>
          <a:xfrm>
            <a:off x="594360" y="676656"/>
            <a:ext cx="10881360" cy="502920"/>
          </a:xfrm>
          <a:prstGeom prst="rect">
            <a:avLst/>
          </a:prstGeom>
          <a:noFill/>
          <a:ln/>
        </p:spPr>
        <p:txBody>
          <a:bodyPr wrap="square" lIns="0" tIns="0" rIns="0" bIns="0" rtlCol="0" anchor="ctr"/>
          <a:lstStyle/>
          <a:p>
            <a:pPr indent="0" marL="0">
              <a:buNone/>
            </a:pPr>
            <a:r>
              <a:rPr lang="en-US" sz="2500" b="1" dirty="0">
                <a:solidFill>
                  <a:srgbClr val="1A2332"/>
                </a:solidFill>
                <a:latin typeface="Segoe UI" pitchFamily="34" charset="0"/>
                <a:ea typeface="Segoe UI" pitchFamily="34" charset="-122"/>
                <a:cs typeface="Segoe UI" pitchFamily="34" charset="-120"/>
              </a:rPr>
              <a:t>Contingency sized from evidence</a:t>
            </a:r>
            <a:endParaRPr lang="en-US" sz="2500" dirty="0"/>
          </a:p>
        </p:txBody>
      </p:sp>
      <p:sp>
        <p:nvSpPr>
          <p:cNvPr id="4" name="Shape 2"/>
          <p:cNvSpPr/>
          <p:nvPr/>
        </p:nvSpPr>
        <p:spPr>
          <a:xfrm>
            <a:off x="594360" y="1691640"/>
            <a:ext cx="384048" cy="384048"/>
          </a:xfrm>
          <a:prstGeom prst="ellipse">
            <a:avLst/>
          </a:prstGeom>
          <a:solidFill>
            <a:srgbClr val="1A2332"/>
          </a:solidFill>
          <a:ln/>
        </p:spPr>
      </p:sp>
      <p:sp>
        <p:nvSpPr>
          <p:cNvPr id="5" name="Text 3"/>
          <p:cNvSpPr/>
          <p:nvPr/>
        </p:nvSpPr>
        <p:spPr>
          <a:xfrm>
            <a:off x="594360" y="1682496"/>
            <a:ext cx="384048" cy="384048"/>
          </a:xfrm>
          <a:prstGeom prst="rect">
            <a:avLst/>
          </a:prstGeom>
          <a:noFill/>
          <a:ln/>
        </p:spPr>
        <p:txBody>
          <a:bodyPr wrap="square" lIns="0" tIns="0" rIns="0" bIns="0" rtlCol="0" anchor="ctr"/>
          <a:lstStyle/>
          <a:p>
            <a:pPr algn="ctr" indent="0" marL="0">
              <a:buNone/>
            </a:pPr>
            <a:r>
              <a:rPr lang="en-US" sz="1400" b="1" dirty="0">
                <a:solidFill>
                  <a:srgbClr val="FFFFFF"/>
                </a:solidFill>
                <a:latin typeface="Segoe UI" pitchFamily="34" charset="0"/>
                <a:ea typeface="Segoe UI" pitchFamily="34" charset="-122"/>
                <a:cs typeface="Segoe UI" pitchFamily="34" charset="-120"/>
              </a:rPr>
              <a:t>1</a:t>
            </a:r>
            <a:endParaRPr lang="en-US" sz="1400" dirty="0"/>
          </a:p>
        </p:txBody>
      </p:sp>
      <p:sp>
        <p:nvSpPr>
          <p:cNvPr id="6" name="Text 4"/>
          <p:cNvSpPr/>
          <p:nvPr/>
        </p:nvSpPr>
        <p:spPr>
          <a:xfrm>
            <a:off x="1188720" y="1664208"/>
            <a:ext cx="4846320" cy="365760"/>
          </a:xfrm>
          <a:prstGeom prst="rect">
            <a:avLst/>
          </a:prstGeom>
          <a:noFill/>
          <a:ln/>
        </p:spPr>
        <p:txBody>
          <a:bodyPr wrap="square" lIns="0" tIns="0" rIns="0" bIns="0" rtlCol="0" anchor="ctr"/>
          <a:lstStyle/>
          <a:p>
            <a:pPr indent="0" marL="0">
              <a:buNone/>
            </a:pPr>
            <a:r>
              <a:rPr lang="en-US" sz="1350" b="1" dirty="0">
                <a:solidFill>
                  <a:srgbClr val="1A2332"/>
                </a:solidFill>
                <a:latin typeface="Segoe UI" pitchFamily="34" charset="0"/>
                <a:ea typeface="Segoe UI" pitchFamily="34" charset="-122"/>
                <a:cs typeface="Segoe UI" pitchFamily="34" charset="-120"/>
              </a:rPr>
              <a:t>Choose a P-level</a:t>
            </a:r>
            <a:endParaRPr lang="en-US" sz="1350" dirty="0"/>
          </a:p>
        </p:txBody>
      </p:sp>
      <p:sp>
        <p:nvSpPr>
          <p:cNvPr id="7" name="Text 5"/>
          <p:cNvSpPr/>
          <p:nvPr/>
        </p:nvSpPr>
        <p:spPr>
          <a:xfrm>
            <a:off x="1188720" y="2057400"/>
            <a:ext cx="4846320" cy="594360"/>
          </a:xfrm>
          <a:prstGeom prst="rect">
            <a:avLst/>
          </a:prstGeom>
          <a:noFill/>
          <a:ln/>
        </p:spPr>
        <p:txBody>
          <a:bodyPr wrap="square" lIns="0" tIns="0" rIns="0" bIns="0" rtlCol="0" anchor="t"/>
          <a:lstStyle/>
          <a:p>
            <a:pPr indent="0" marL="0">
              <a:lnSpc>
                <a:spcPct val="112000"/>
              </a:lnSpc>
              <a:buNone/>
            </a:pPr>
            <a:r>
              <a:rPr lang="en-US" sz="1100" dirty="0">
                <a:solidFill>
                  <a:srgbClr val="5A6478"/>
                </a:solidFill>
                <a:latin typeface="Segoe UI" pitchFamily="34" charset="0"/>
                <a:ea typeface="Segoe UI" pitchFamily="34" charset="-122"/>
                <a:cs typeface="Segoe UI" pitchFamily="34" charset="-120"/>
              </a:rPr>
              <a:t>A commercial confidence level, typically P50, P80 or P90.</a:t>
            </a:r>
            <a:endParaRPr lang="en-US" sz="1100" dirty="0"/>
          </a:p>
        </p:txBody>
      </p:sp>
      <p:sp>
        <p:nvSpPr>
          <p:cNvPr id="8" name="Shape 6"/>
          <p:cNvSpPr/>
          <p:nvPr/>
        </p:nvSpPr>
        <p:spPr>
          <a:xfrm>
            <a:off x="594360" y="2862072"/>
            <a:ext cx="384048" cy="384048"/>
          </a:xfrm>
          <a:prstGeom prst="ellipse">
            <a:avLst/>
          </a:prstGeom>
          <a:solidFill>
            <a:srgbClr val="1A2332"/>
          </a:solidFill>
          <a:ln/>
        </p:spPr>
      </p:sp>
      <p:sp>
        <p:nvSpPr>
          <p:cNvPr id="9" name="Text 7"/>
          <p:cNvSpPr/>
          <p:nvPr/>
        </p:nvSpPr>
        <p:spPr>
          <a:xfrm>
            <a:off x="594360" y="2852928"/>
            <a:ext cx="384048" cy="384048"/>
          </a:xfrm>
          <a:prstGeom prst="rect">
            <a:avLst/>
          </a:prstGeom>
          <a:noFill/>
          <a:ln/>
        </p:spPr>
        <p:txBody>
          <a:bodyPr wrap="square" lIns="0" tIns="0" rIns="0" bIns="0" rtlCol="0" anchor="ctr"/>
          <a:lstStyle/>
          <a:p>
            <a:pPr algn="ctr" indent="0" marL="0">
              <a:buNone/>
            </a:pPr>
            <a:r>
              <a:rPr lang="en-US" sz="1400" b="1" dirty="0">
                <a:solidFill>
                  <a:srgbClr val="FFFFFF"/>
                </a:solidFill>
                <a:latin typeface="Segoe UI" pitchFamily="34" charset="0"/>
                <a:ea typeface="Segoe UI" pitchFamily="34" charset="-122"/>
                <a:cs typeface="Segoe UI" pitchFamily="34" charset="-120"/>
              </a:rPr>
              <a:t>2</a:t>
            </a:r>
            <a:endParaRPr lang="en-US" sz="1400" dirty="0"/>
          </a:p>
        </p:txBody>
      </p:sp>
      <p:sp>
        <p:nvSpPr>
          <p:cNvPr id="10" name="Text 8"/>
          <p:cNvSpPr/>
          <p:nvPr/>
        </p:nvSpPr>
        <p:spPr>
          <a:xfrm>
            <a:off x="1188720" y="2834640"/>
            <a:ext cx="4846320" cy="365760"/>
          </a:xfrm>
          <a:prstGeom prst="rect">
            <a:avLst/>
          </a:prstGeom>
          <a:noFill/>
          <a:ln/>
        </p:spPr>
        <p:txBody>
          <a:bodyPr wrap="square" lIns="0" tIns="0" rIns="0" bIns="0" rtlCol="0" anchor="ctr"/>
          <a:lstStyle/>
          <a:p>
            <a:pPr indent="0" marL="0">
              <a:buNone/>
            </a:pPr>
            <a:r>
              <a:rPr lang="en-US" sz="1350" b="1" dirty="0">
                <a:solidFill>
                  <a:srgbClr val="1A2332"/>
                </a:solidFill>
                <a:latin typeface="Segoe UI" pitchFamily="34" charset="0"/>
                <a:ea typeface="Segoe UI" pitchFamily="34" charset="-122"/>
                <a:cs typeface="Segoe UI" pitchFamily="34" charset="-120"/>
              </a:rPr>
              <a:t>Read the cost at that percentile</a:t>
            </a:r>
            <a:endParaRPr lang="en-US" sz="1350" dirty="0"/>
          </a:p>
        </p:txBody>
      </p:sp>
      <p:sp>
        <p:nvSpPr>
          <p:cNvPr id="11" name="Text 9"/>
          <p:cNvSpPr/>
          <p:nvPr/>
        </p:nvSpPr>
        <p:spPr>
          <a:xfrm>
            <a:off x="1188720" y="3227832"/>
            <a:ext cx="4846320" cy="594360"/>
          </a:xfrm>
          <a:prstGeom prst="rect">
            <a:avLst/>
          </a:prstGeom>
          <a:noFill/>
          <a:ln/>
        </p:spPr>
        <p:txBody>
          <a:bodyPr wrap="square" lIns="0" tIns="0" rIns="0" bIns="0" rtlCol="0" anchor="t"/>
          <a:lstStyle/>
          <a:p>
            <a:pPr indent="0" marL="0">
              <a:lnSpc>
                <a:spcPct val="112000"/>
              </a:lnSpc>
              <a:buNone/>
            </a:pPr>
            <a:r>
              <a:rPr lang="en-US" sz="1100" dirty="0">
                <a:solidFill>
                  <a:srgbClr val="5A6478"/>
                </a:solidFill>
                <a:latin typeface="Segoe UI" pitchFamily="34" charset="0"/>
                <a:ea typeface="Segoe UI" pitchFamily="34" charset="-122"/>
                <a:cs typeface="Segoe UI" pitchFamily="34" charset="-120"/>
              </a:rPr>
              <a:t>Taken directly from the simulated S-curve.</a:t>
            </a:r>
            <a:endParaRPr lang="en-US" sz="1100" dirty="0"/>
          </a:p>
        </p:txBody>
      </p:sp>
      <p:sp>
        <p:nvSpPr>
          <p:cNvPr id="12" name="Shape 10"/>
          <p:cNvSpPr/>
          <p:nvPr/>
        </p:nvSpPr>
        <p:spPr>
          <a:xfrm>
            <a:off x="594360" y="4032504"/>
            <a:ext cx="384048" cy="384048"/>
          </a:xfrm>
          <a:prstGeom prst="ellipse">
            <a:avLst/>
          </a:prstGeom>
          <a:solidFill>
            <a:srgbClr val="1A2332"/>
          </a:solidFill>
          <a:ln/>
        </p:spPr>
      </p:sp>
      <p:sp>
        <p:nvSpPr>
          <p:cNvPr id="13" name="Text 11"/>
          <p:cNvSpPr/>
          <p:nvPr/>
        </p:nvSpPr>
        <p:spPr>
          <a:xfrm>
            <a:off x="594360" y="4023360"/>
            <a:ext cx="384048" cy="384048"/>
          </a:xfrm>
          <a:prstGeom prst="rect">
            <a:avLst/>
          </a:prstGeom>
          <a:noFill/>
          <a:ln/>
        </p:spPr>
        <p:txBody>
          <a:bodyPr wrap="square" lIns="0" tIns="0" rIns="0" bIns="0" rtlCol="0" anchor="ctr"/>
          <a:lstStyle/>
          <a:p>
            <a:pPr algn="ctr" indent="0" marL="0">
              <a:buNone/>
            </a:pPr>
            <a:r>
              <a:rPr lang="en-US" sz="1400" b="1" dirty="0">
                <a:solidFill>
                  <a:srgbClr val="FFFFFF"/>
                </a:solidFill>
                <a:latin typeface="Segoe UI" pitchFamily="34" charset="0"/>
                <a:ea typeface="Segoe UI" pitchFamily="34" charset="-122"/>
                <a:cs typeface="Segoe UI" pitchFamily="34" charset="-120"/>
              </a:rPr>
              <a:t>3</a:t>
            </a:r>
            <a:endParaRPr lang="en-US" sz="1400" dirty="0"/>
          </a:p>
        </p:txBody>
      </p:sp>
      <p:sp>
        <p:nvSpPr>
          <p:cNvPr id="14" name="Text 12"/>
          <p:cNvSpPr/>
          <p:nvPr/>
        </p:nvSpPr>
        <p:spPr>
          <a:xfrm>
            <a:off x="1188720" y="4005072"/>
            <a:ext cx="4846320" cy="365760"/>
          </a:xfrm>
          <a:prstGeom prst="rect">
            <a:avLst/>
          </a:prstGeom>
          <a:noFill/>
          <a:ln/>
        </p:spPr>
        <p:txBody>
          <a:bodyPr wrap="square" lIns="0" tIns="0" rIns="0" bIns="0" rtlCol="0" anchor="ctr"/>
          <a:lstStyle/>
          <a:p>
            <a:pPr indent="0" marL="0">
              <a:buNone/>
            </a:pPr>
            <a:r>
              <a:rPr lang="en-US" sz="1350" b="1" dirty="0">
                <a:solidFill>
                  <a:srgbClr val="1A2332"/>
                </a:solidFill>
                <a:latin typeface="Segoe UI" pitchFamily="34" charset="0"/>
                <a:ea typeface="Segoe UI" pitchFamily="34" charset="-122"/>
                <a:cs typeface="Segoe UI" pitchFamily="34" charset="-120"/>
              </a:rPr>
              <a:t>Contingency = that cost minus the P50</a:t>
            </a:r>
            <a:endParaRPr lang="en-US" sz="1350" dirty="0"/>
          </a:p>
        </p:txBody>
      </p:sp>
      <p:sp>
        <p:nvSpPr>
          <p:cNvPr id="15" name="Text 13"/>
          <p:cNvSpPr/>
          <p:nvPr/>
        </p:nvSpPr>
        <p:spPr>
          <a:xfrm>
            <a:off x="1188720" y="4398264"/>
            <a:ext cx="4846320" cy="594360"/>
          </a:xfrm>
          <a:prstGeom prst="rect">
            <a:avLst/>
          </a:prstGeom>
          <a:noFill/>
          <a:ln/>
        </p:spPr>
        <p:txBody>
          <a:bodyPr wrap="square" lIns="0" tIns="0" rIns="0" bIns="0" rtlCol="0" anchor="t"/>
          <a:lstStyle/>
          <a:p>
            <a:pPr indent="0" marL="0">
              <a:lnSpc>
                <a:spcPct val="112000"/>
              </a:lnSpc>
              <a:buNone/>
            </a:pPr>
            <a:r>
              <a:rPr lang="en-US" sz="1100" dirty="0">
                <a:solidFill>
                  <a:srgbClr val="5A6478"/>
                </a:solidFill>
                <a:latin typeface="Segoe UI" pitchFamily="34" charset="0"/>
                <a:ea typeface="Segoe UI" pitchFamily="34" charset="-122"/>
                <a:cs typeface="Segoe UI" pitchFamily="34" charset="-120"/>
              </a:rPr>
              <a:t>The margin above the unbiased estimate needed to reach the chosen confidence.</a:t>
            </a:r>
            <a:endParaRPr lang="en-US" sz="1100" dirty="0"/>
          </a:p>
        </p:txBody>
      </p:sp>
      <p:sp>
        <p:nvSpPr>
          <p:cNvPr id="16" name="Shape 14"/>
          <p:cNvSpPr/>
          <p:nvPr/>
        </p:nvSpPr>
        <p:spPr>
          <a:xfrm>
            <a:off x="6537960" y="1554480"/>
            <a:ext cx="5029200" cy="3566160"/>
          </a:xfrm>
          <a:prstGeom prst="roundRect">
            <a:avLst>
              <a:gd name="adj" fmla="val 1795"/>
            </a:avLst>
          </a:prstGeom>
          <a:solidFill>
            <a:srgbClr val="F5F6F8"/>
          </a:solidFill>
          <a:ln w="12700">
            <a:solidFill>
              <a:srgbClr val="E3E6EB"/>
            </a:solidFill>
            <a:prstDash val="solid"/>
          </a:ln>
        </p:spPr>
      </p:sp>
      <p:sp>
        <p:nvSpPr>
          <p:cNvPr id="17" name="Text 15"/>
          <p:cNvSpPr/>
          <p:nvPr/>
        </p:nvSpPr>
        <p:spPr>
          <a:xfrm>
            <a:off x="6858000" y="1810512"/>
            <a:ext cx="4389120" cy="256032"/>
          </a:xfrm>
          <a:prstGeom prst="rect">
            <a:avLst/>
          </a:prstGeom>
          <a:noFill/>
          <a:ln/>
        </p:spPr>
        <p:txBody>
          <a:bodyPr wrap="square" lIns="0" tIns="0" rIns="0" bIns="0" rtlCol="0" anchor="ctr"/>
          <a:lstStyle/>
          <a:p>
            <a:pPr indent="0" marL="0">
              <a:buNone/>
            </a:pPr>
            <a:r>
              <a:rPr lang="en-US" sz="900" b="1" spc="200" kern="0" dirty="0">
                <a:solidFill>
                  <a:srgbClr val="2C4D7A"/>
                </a:solidFill>
                <a:latin typeface="Segoe UI" pitchFamily="34" charset="0"/>
                <a:ea typeface="Segoe UI" pitchFamily="34" charset="-122"/>
                <a:cs typeface="Segoe UI" pitchFamily="34" charset="-120"/>
              </a:rPr>
              <a:t>P-LEVEL CONVENTIONS</a:t>
            </a:r>
            <a:endParaRPr lang="en-US" sz="900" dirty="0"/>
          </a:p>
        </p:txBody>
      </p:sp>
      <p:sp>
        <p:nvSpPr>
          <p:cNvPr id="18" name="Text 16"/>
          <p:cNvSpPr/>
          <p:nvPr/>
        </p:nvSpPr>
        <p:spPr>
          <a:xfrm>
            <a:off x="6858000" y="2240280"/>
            <a:ext cx="685800" cy="320040"/>
          </a:xfrm>
          <a:prstGeom prst="rect">
            <a:avLst/>
          </a:prstGeom>
          <a:noFill/>
          <a:ln/>
        </p:spPr>
        <p:txBody>
          <a:bodyPr wrap="square" lIns="0" tIns="0" rIns="0" bIns="0" rtlCol="0" anchor="ctr"/>
          <a:lstStyle/>
          <a:p>
            <a:pPr indent="0" marL="0">
              <a:buNone/>
            </a:pPr>
            <a:r>
              <a:rPr lang="en-US" sz="1500" b="1" dirty="0">
                <a:solidFill>
                  <a:srgbClr val="2C4D7A"/>
                </a:solidFill>
                <a:latin typeface="Segoe UI" pitchFamily="34" charset="0"/>
                <a:ea typeface="Segoe UI" pitchFamily="34" charset="-122"/>
                <a:cs typeface="Segoe UI" pitchFamily="34" charset="-120"/>
              </a:rPr>
              <a:t>P90</a:t>
            </a:r>
            <a:endParaRPr lang="en-US" sz="1500" dirty="0"/>
          </a:p>
        </p:txBody>
      </p:sp>
      <p:sp>
        <p:nvSpPr>
          <p:cNvPr id="19" name="Text 17"/>
          <p:cNvSpPr/>
          <p:nvPr/>
        </p:nvSpPr>
        <p:spPr>
          <a:xfrm>
            <a:off x="7635240" y="2258568"/>
            <a:ext cx="3657600" cy="777240"/>
          </a:xfrm>
          <a:prstGeom prst="rect">
            <a:avLst/>
          </a:prstGeom>
          <a:noFill/>
          <a:ln/>
        </p:spPr>
        <p:txBody>
          <a:bodyPr wrap="square" lIns="0" tIns="0" rIns="0" bIns="0" rtlCol="0" anchor="t"/>
          <a:lstStyle/>
          <a:p>
            <a:pPr indent="0" marL="0">
              <a:lnSpc>
                <a:spcPct val="112000"/>
              </a:lnSpc>
              <a:buNone/>
            </a:pPr>
            <a:r>
              <a:rPr lang="en-US" sz="1100" dirty="0">
                <a:solidFill>
                  <a:srgbClr val="5A6478"/>
                </a:solidFill>
                <a:latin typeface="Segoe UI" pitchFamily="34" charset="0"/>
                <a:ea typeface="Segoe UI" pitchFamily="34" charset="-122"/>
                <a:cs typeface="Segoe UI" pitchFamily="34" charset="-120"/>
              </a:rPr>
              <a:t>Lenders and boards: high confidence that funding is not exceeded.</a:t>
            </a:r>
            <a:endParaRPr lang="en-US" sz="1100" dirty="0"/>
          </a:p>
        </p:txBody>
      </p:sp>
      <p:sp>
        <p:nvSpPr>
          <p:cNvPr id="20" name="Text 18"/>
          <p:cNvSpPr/>
          <p:nvPr/>
        </p:nvSpPr>
        <p:spPr>
          <a:xfrm>
            <a:off x="6858000" y="3172968"/>
            <a:ext cx="685800" cy="320040"/>
          </a:xfrm>
          <a:prstGeom prst="rect">
            <a:avLst/>
          </a:prstGeom>
          <a:noFill/>
          <a:ln/>
        </p:spPr>
        <p:txBody>
          <a:bodyPr wrap="square" lIns="0" tIns="0" rIns="0" bIns="0" rtlCol="0" anchor="ctr"/>
          <a:lstStyle/>
          <a:p>
            <a:pPr indent="0" marL="0">
              <a:buNone/>
            </a:pPr>
            <a:r>
              <a:rPr lang="en-US" sz="1500" b="1" dirty="0">
                <a:solidFill>
                  <a:srgbClr val="2C4D7A"/>
                </a:solidFill>
                <a:latin typeface="Segoe UI" pitchFamily="34" charset="0"/>
                <a:ea typeface="Segoe UI" pitchFamily="34" charset="-122"/>
                <a:cs typeface="Segoe UI" pitchFamily="34" charset="-120"/>
              </a:rPr>
              <a:t>P80</a:t>
            </a:r>
            <a:endParaRPr lang="en-US" sz="1500" dirty="0"/>
          </a:p>
        </p:txBody>
      </p:sp>
      <p:sp>
        <p:nvSpPr>
          <p:cNvPr id="21" name="Text 19"/>
          <p:cNvSpPr/>
          <p:nvPr/>
        </p:nvSpPr>
        <p:spPr>
          <a:xfrm>
            <a:off x="7635240" y="3191256"/>
            <a:ext cx="3657600" cy="777240"/>
          </a:xfrm>
          <a:prstGeom prst="rect">
            <a:avLst/>
          </a:prstGeom>
          <a:noFill/>
          <a:ln/>
        </p:spPr>
        <p:txBody>
          <a:bodyPr wrap="square" lIns="0" tIns="0" rIns="0" bIns="0" rtlCol="0" anchor="t"/>
          <a:lstStyle/>
          <a:p>
            <a:pPr indent="0" marL="0">
              <a:lnSpc>
                <a:spcPct val="112000"/>
              </a:lnSpc>
              <a:buNone/>
            </a:pPr>
            <a:r>
              <a:rPr lang="en-US" sz="1100" dirty="0">
                <a:solidFill>
                  <a:srgbClr val="5A6478"/>
                </a:solidFill>
                <a:latin typeface="Segoe UI" pitchFamily="34" charset="0"/>
                <a:ea typeface="Segoe UI" pitchFamily="34" charset="-122"/>
                <a:cs typeface="Segoe UI" pitchFamily="34" charset="-120"/>
              </a:rPr>
              <a:t>A common contractor convention.</a:t>
            </a:r>
            <a:endParaRPr lang="en-US" sz="1100" dirty="0"/>
          </a:p>
        </p:txBody>
      </p:sp>
      <p:sp>
        <p:nvSpPr>
          <p:cNvPr id="22" name="Text 20"/>
          <p:cNvSpPr/>
          <p:nvPr/>
        </p:nvSpPr>
        <p:spPr>
          <a:xfrm>
            <a:off x="6858000" y="4105656"/>
            <a:ext cx="685800" cy="320040"/>
          </a:xfrm>
          <a:prstGeom prst="rect">
            <a:avLst/>
          </a:prstGeom>
          <a:noFill/>
          <a:ln/>
        </p:spPr>
        <p:txBody>
          <a:bodyPr wrap="square" lIns="0" tIns="0" rIns="0" bIns="0" rtlCol="0" anchor="ctr"/>
          <a:lstStyle/>
          <a:p>
            <a:pPr indent="0" marL="0">
              <a:buNone/>
            </a:pPr>
            <a:r>
              <a:rPr lang="en-US" sz="1500" b="1" dirty="0">
                <a:solidFill>
                  <a:srgbClr val="2C4D7A"/>
                </a:solidFill>
                <a:latin typeface="Segoe UI" pitchFamily="34" charset="0"/>
                <a:ea typeface="Segoe UI" pitchFamily="34" charset="-122"/>
                <a:cs typeface="Segoe UI" pitchFamily="34" charset="-120"/>
              </a:rPr>
              <a:t>P50</a:t>
            </a:r>
            <a:endParaRPr lang="en-US" sz="1500" dirty="0"/>
          </a:p>
        </p:txBody>
      </p:sp>
      <p:sp>
        <p:nvSpPr>
          <p:cNvPr id="23" name="Text 21"/>
          <p:cNvSpPr/>
          <p:nvPr/>
        </p:nvSpPr>
        <p:spPr>
          <a:xfrm>
            <a:off x="7635240" y="4123944"/>
            <a:ext cx="3657600" cy="777240"/>
          </a:xfrm>
          <a:prstGeom prst="rect">
            <a:avLst/>
          </a:prstGeom>
          <a:noFill/>
          <a:ln/>
        </p:spPr>
        <p:txBody>
          <a:bodyPr wrap="square" lIns="0" tIns="0" rIns="0" bIns="0" rtlCol="0" anchor="t"/>
          <a:lstStyle/>
          <a:p>
            <a:pPr indent="0" marL="0">
              <a:lnSpc>
                <a:spcPct val="112000"/>
              </a:lnSpc>
              <a:buNone/>
            </a:pPr>
            <a:r>
              <a:rPr lang="en-US" sz="1100" dirty="0">
                <a:solidFill>
                  <a:srgbClr val="5A6478"/>
                </a:solidFill>
                <a:latin typeface="Segoe UI" pitchFamily="34" charset="0"/>
                <a:ea typeface="Segoe UI" pitchFamily="34" charset="-122"/>
                <a:cs typeface="Segoe UI" pitchFamily="34" charset="-120"/>
              </a:rPr>
              <a:t>The unbiased estimate, as likely to overrun as underrun.</a:t>
            </a:r>
            <a:endParaRPr lang="en-US" sz="1100" dirty="0"/>
          </a:p>
        </p:txBody>
      </p:sp>
      <p:sp>
        <p:nvSpPr>
          <p:cNvPr id="24" name="Shape 22"/>
          <p:cNvSpPr/>
          <p:nvPr/>
        </p:nvSpPr>
        <p:spPr>
          <a:xfrm>
            <a:off x="594360" y="5440680"/>
            <a:ext cx="11002975" cy="868680"/>
          </a:xfrm>
          <a:prstGeom prst="roundRect">
            <a:avLst>
              <a:gd name="adj" fmla="val 7368"/>
            </a:avLst>
          </a:prstGeom>
          <a:solidFill>
            <a:srgbClr val="1A2332"/>
          </a:solidFill>
          <a:ln/>
        </p:spPr>
      </p:sp>
      <p:sp>
        <p:nvSpPr>
          <p:cNvPr id="25" name="Text 23"/>
          <p:cNvSpPr/>
          <p:nvPr/>
        </p:nvSpPr>
        <p:spPr>
          <a:xfrm>
            <a:off x="960120" y="5440680"/>
            <a:ext cx="10287000" cy="868680"/>
          </a:xfrm>
          <a:prstGeom prst="rect">
            <a:avLst/>
          </a:prstGeom>
          <a:noFill/>
          <a:ln/>
        </p:spPr>
        <p:txBody>
          <a:bodyPr wrap="square" lIns="0" tIns="0" rIns="0" bIns="0" rtlCol="0" anchor="ctr"/>
          <a:lstStyle/>
          <a:p>
            <a:pPr indent="0" marL="0">
              <a:lnSpc>
                <a:spcPct val="112000"/>
              </a:lnSpc>
              <a:buNone/>
            </a:pPr>
            <a:r>
              <a:rPr lang="en-US" sz="1150" b="1" dirty="0">
                <a:solidFill>
                  <a:srgbClr val="FFFFFF"/>
                </a:solidFill>
                <a:latin typeface="Segoe UI" pitchFamily="34" charset="0"/>
                <a:ea typeface="Segoe UI" pitchFamily="34" charset="-122"/>
                <a:cs typeface="Segoe UI" pitchFamily="34" charset="-120"/>
              </a:rPr>
              <a:t>The P-level is a commercial decision, not a technical output. </a:t>
            </a:r>
            <a:pPr indent="0" marL="0">
              <a:lnSpc>
                <a:spcPct val="112000"/>
              </a:lnSpc>
              <a:buNone/>
            </a:pPr>
            <a:r>
              <a:rPr lang="en-US" sz="1150" dirty="0">
                <a:solidFill>
                  <a:srgbClr val="C3CBD8"/>
                </a:solidFill>
                <a:latin typeface="Segoe UI" pitchFamily="34" charset="0"/>
                <a:ea typeface="Segoe UI" pitchFamily="34" charset="-122"/>
                <a:cs typeface="Segoe UI" pitchFamily="34" charset="-120"/>
              </a:rPr>
              <a:t>The model prices each option so the parties can negotiate with evidence.</a:t>
            </a:r>
            <a:endParaRPr lang="en-US" sz="1150" dirty="0"/>
          </a:p>
        </p:txBody>
      </p:sp>
      <p:sp>
        <p:nvSpPr>
          <p:cNvPr id="26" name="Text 24"/>
          <p:cNvSpPr/>
          <p:nvPr/>
        </p:nvSpPr>
        <p:spPr>
          <a:xfrm>
            <a:off x="594360" y="6510528"/>
            <a:ext cx="4572000" cy="219456"/>
          </a:xfrm>
          <a:prstGeom prst="rect">
            <a:avLst/>
          </a:prstGeom>
          <a:noFill/>
          <a:ln/>
        </p:spPr>
        <p:txBody>
          <a:bodyPr wrap="square" lIns="0" tIns="0" rIns="0" bIns="0" rtlCol="0" anchor="ctr"/>
          <a:lstStyle/>
          <a:p>
            <a:pPr algn="l" indent="0" marL="0">
              <a:buNone/>
            </a:pPr>
            <a:r>
              <a:rPr lang="en-US" sz="800" dirty="0">
                <a:solidFill>
                  <a:srgbClr val="5A6478"/>
                </a:solidFill>
                <a:latin typeface="Segoe UI" pitchFamily="34" charset="0"/>
                <a:ea typeface="Segoe UI" pitchFamily="34" charset="-122"/>
                <a:cs typeface="Segoe UI" pitchFamily="34" charset="-120"/>
              </a:rPr>
              <a:t>Monte Carlo cost risk analysis</a:t>
            </a:r>
            <a:endParaRPr lang="en-US" sz="800" dirty="0"/>
          </a:p>
        </p:txBody>
      </p:sp>
      <p:sp>
        <p:nvSpPr>
          <p:cNvPr id="27" name="Text 25"/>
          <p:cNvSpPr/>
          <p:nvPr/>
        </p:nvSpPr>
        <p:spPr>
          <a:xfrm>
            <a:off x="11228832" y="6510528"/>
            <a:ext cx="365760" cy="219456"/>
          </a:xfrm>
          <a:prstGeom prst="rect">
            <a:avLst/>
          </a:prstGeom>
          <a:noFill/>
          <a:ln/>
        </p:spPr>
        <p:txBody>
          <a:bodyPr wrap="square" lIns="0" tIns="0" rIns="0" bIns="0" rtlCol="0" anchor="ctr"/>
          <a:lstStyle/>
          <a:p>
            <a:pPr algn="r" indent="0" marL="0">
              <a:buNone/>
            </a:pPr>
            <a:r>
              <a:rPr lang="en-US" sz="800" dirty="0">
                <a:solidFill>
                  <a:srgbClr val="5A6478"/>
                </a:solidFill>
                <a:latin typeface="Segoe UI" pitchFamily="34" charset="0"/>
                <a:ea typeface="Segoe UI" pitchFamily="34" charset="-122"/>
                <a:cs typeface="Segoe UI" pitchFamily="34" charset="-120"/>
              </a:rPr>
              <a:t>11</a:t>
            </a:r>
            <a:endParaRPr lang="en-US" sz="8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bg>
      <p:bgPr>
        <a:solidFill>
          <a:srgbClr val="FFFFFF"/>
        </a:solidFill>
      </p:bgPr>
    </p:bg>
    <p:spTree>
      <p:nvGrpSpPr>
        <p:cNvPr id="1" name=""/>
        <p:cNvGrpSpPr/>
        <p:nvPr/>
      </p:nvGrpSpPr>
      <p:grpSpPr>
        <a:xfrm>
          <a:off x="0" y="0"/>
          <a:ext cx="0" cy="0"/>
          <a:chOff x="0" y="0"/>
          <a:chExt cx="0" cy="0"/>
        </a:xfrm>
      </p:grpSpPr>
      <p:sp>
        <p:nvSpPr>
          <p:cNvPr id="2" name="Text 0"/>
          <p:cNvSpPr/>
          <p:nvPr/>
        </p:nvSpPr>
        <p:spPr>
          <a:xfrm>
            <a:off x="594360" y="402336"/>
            <a:ext cx="10515600" cy="274320"/>
          </a:xfrm>
          <a:prstGeom prst="rect">
            <a:avLst/>
          </a:prstGeom>
          <a:noFill/>
          <a:ln/>
        </p:spPr>
        <p:txBody>
          <a:bodyPr wrap="square" lIns="0" tIns="0" rIns="0" bIns="0" rtlCol="0" anchor="ctr"/>
          <a:lstStyle/>
          <a:p>
            <a:pPr indent="0" marL="0">
              <a:buNone/>
            </a:pPr>
            <a:r>
              <a:rPr lang="en-US" sz="1050" b="1" spc="300" kern="0" dirty="0">
                <a:solidFill>
                  <a:srgbClr val="2C4D7A"/>
                </a:solidFill>
                <a:latin typeface="Segoe UI" pitchFamily="34" charset="0"/>
                <a:ea typeface="Segoe UI" pitchFamily="34" charset="-122"/>
                <a:cs typeface="Segoe UI" pitchFamily="34" charset="-120"/>
              </a:rPr>
              <a:t>COST AND SCHEDULE TOGETHER</a:t>
            </a:r>
            <a:endParaRPr lang="en-US" sz="1050" dirty="0"/>
          </a:p>
        </p:txBody>
      </p:sp>
      <p:sp>
        <p:nvSpPr>
          <p:cNvPr id="3" name="Text 1"/>
          <p:cNvSpPr/>
          <p:nvPr/>
        </p:nvSpPr>
        <p:spPr>
          <a:xfrm>
            <a:off x="594360" y="676656"/>
            <a:ext cx="10881360" cy="502920"/>
          </a:xfrm>
          <a:prstGeom prst="rect">
            <a:avLst/>
          </a:prstGeom>
          <a:noFill/>
          <a:ln/>
        </p:spPr>
        <p:txBody>
          <a:bodyPr wrap="square" lIns="0" tIns="0" rIns="0" bIns="0" rtlCol="0" anchor="ctr"/>
          <a:lstStyle/>
          <a:p>
            <a:pPr indent="0" marL="0">
              <a:buNone/>
            </a:pPr>
            <a:r>
              <a:rPr lang="en-US" sz="2500" b="1" dirty="0">
                <a:solidFill>
                  <a:srgbClr val="1A2332"/>
                </a:solidFill>
                <a:latin typeface="Segoe UI" pitchFamily="34" charset="0"/>
                <a:ea typeface="Segoe UI" pitchFamily="34" charset="-122"/>
                <a:cs typeface="Segoe UI" pitchFamily="34" charset="-120"/>
              </a:rPr>
              <a:t>The two arms, sampled jointly</a:t>
            </a:r>
            <a:endParaRPr lang="en-US" sz="2500" dirty="0"/>
          </a:p>
        </p:txBody>
      </p:sp>
      <p:sp>
        <p:nvSpPr>
          <p:cNvPr id="4" name="Text 2"/>
          <p:cNvSpPr/>
          <p:nvPr/>
        </p:nvSpPr>
        <p:spPr>
          <a:xfrm>
            <a:off x="594360" y="1298448"/>
            <a:ext cx="11002975" cy="685800"/>
          </a:xfrm>
          <a:prstGeom prst="rect">
            <a:avLst/>
          </a:prstGeom>
          <a:noFill/>
          <a:ln/>
        </p:spPr>
        <p:txBody>
          <a:bodyPr wrap="square" lIns="0" tIns="0" rIns="0" bIns="0" rtlCol="0" anchor="t"/>
          <a:lstStyle/>
          <a:p>
            <a:pPr indent="0" marL="0">
              <a:lnSpc>
                <a:spcPct val="114000"/>
              </a:lnSpc>
              <a:buNone/>
            </a:pPr>
            <a:r>
              <a:rPr lang="en-US" sz="1200" dirty="0">
                <a:solidFill>
                  <a:srgbClr val="333333"/>
                </a:solidFill>
                <a:latin typeface="Segoe UI" pitchFamily="34" charset="0"/>
                <a:ea typeface="Segoe UI" pitchFamily="34" charset="-122"/>
                <a:cs typeface="Segoe UI" pitchFamily="34" charset="-120"/>
              </a:rPr>
              <a:t>Cost and schedule are not independent. Ten risks in the register hit both arms. The integrated engine draws one severity per risk per iteration and applies it to cost and time together, so the combined contingency prices the overlap that two separate models cannot see.</a:t>
            </a:r>
            <a:endParaRPr lang="en-US" sz="1200" dirty="0"/>
          </a:p>
        </p:txBody>
      </p:sp>
      <p:graphicFrame>
        <p:nvGraphicFramePr>
          <p:cNvPr id="13" name="Table 0"/>
          <p:cNvGraphicFramePr>
            <a:graphicFrameLocks noGrp="1"/>
          </p:cNvGraphicFramePr>
          <p:nvPr>
            <p:extLst>
              <p:ext uri="{D42A27DB-BD31-4B8C-83A1-F6EECF244321}">
                <p14:modId xmlns:p14="http://schemas.microsoft.com/office/powerpoint/2010/main" val="1579011935"/>
              </p:ext>
            </p:extLst>
          </p:nvPr>
        </p:nvGraphicFramePr>
        <p:xfrm>
          <a:off x="594360" y="2331720"/>
          <a:ext cx="5760720" cy="914400"/>
        </p:xfrm>
        <a:graphic>
          <a:graphicData uri="http://schemas.openxmlformats.org/drawingml/2006/table">
            <a:tbl>
              <a:tblPr/>
              <a:tblGrid>
                <a:gridCol w="3108960"/>
                <a:gridCol w="1325880"/>
                <a:gridCol w="1325880"/>
              </a:tblGrid>
              <a:tr h="457200">
                <a:tc>
                  <a:txBody>
                    <a:bodyPr/>
                    <a:lstStyle/>
                    <a:p>
                      <a:pPr algn="l" indent="0" marL="0">
                        <a:buNone/>
                      </a:pPr>
                      <a:r>
                        <a:rPr lang="en-US" sz="1050" b="1" dirty="0">
                          <a:solidFill>
                            <a:srgbClr val="FFFFFF"/>
                          </a:solidFill>
                          <a:latin typeface="Segoe UI" pitchFamily="34" charset="0"/>
                          <a:ea typeface="Segoe UI" pitchFamily="34" charset="-122"/>
                          <a:cs typeface="Segoe UI" pitchFamily="34" charset="-120"/>
                        </a:rPr>
                        <a:t>Component (P80)</a:t>
                      </a:r>
                      <a:endParaRPr lang="en-US" sz="1050" dirty="0">
                        <a:latin typeface="Segoe UI" charset="0"/>
                        <a:ea typeface="Segoe UI" charset="0"/>
                        <a:cs typeface="Segoe UI" charset="0"/>
                      </a:endParaRPr>
                    </a:p>
                  </a:txBody>
                  <a:tcPr marL="54864" marR="54864" marT="54864" marB="54864" anchor="ctr">
                    <a:lnL w="9525" cap="flat" cmpd="sng" algn="ctr">
                      <a:solidFill>
                        <a:srgbClr val="E3E6EB"/>
                      </a:solidFill>
                      <a:prstDash val="solid"/>
                      <a:round/>
                      <a:headEnd type="none" w="med" len="med"/>
                      <a:tailEnd type="none" w="med" len="med"/>
                    </a:lnL>
                    <a:lnR w="9525" cap="flat" cmpd="sng" algn="ctr">
                      <a:solidFill>
                        <a:srgbClr val="E3E6EB"/>
                      </a:solidFill>
                      <a:prstDash val="solid"/>
                      <a:round/>
                      <a:headEnd type="none" w="med" len="med"/>
                      <a:tailEnd type="none" w="med" len="med"/>
                    </a:lnR>
                    <a:lnT w="9525" cap="flat" cmpd="sng" algn="ctr">
                      <a:solidFill>
                        <a:srgbClr val="E3E6EB"/>
                      </a:solidFill>
                      <a:prstDash val="solid"/>
                      <a:round/>
                      <a:headEnd type="none" w="med" len="med"/>
                      <a:tailEnd type="none" w="med" len="med"/>
                    </a:lnT>
                    <a:lnB w="9525" cap="flat" cmpd="sng" algn="ctr">
                      <a:solidFill>
                        <a:srgbClr val="E3E6EB"/>
                      </a:solidFill>
                      <a:prstDash val="solid"/>
                      <a:round/>
                      <a:headEnd type="none" w="med" len="med"/>
                      <a:tailEnd type="none" w="med" len="med"/>
                    </a:lnB>
                    <a:solidFill>
                      <a:srgbClr val="1A2332"/>
                    </a:solidFill>
                  </a:tcPr>
                </a:tc>
                <a:tc>
                  <a:txBody>
                    <a:bodyPr/>
                    <a:lstStyle/>
                    <a:p>
                      <a:pPr algn="ctr" indent="0" marL="0">
                        <a:buNone/>
                      </a:pPr>
                      <a:r>
                        <a:rPr lang="en-US" sz="1050" b="1" dirty="0">
                          <a:solidFill>
                            <a:srgbClr val="FFFFFF"/>
                          </a:solidFill>
                          <a:latin typeface="Segoe UI" pitchFamily="34" charset="0"/>
                          <a:ea typeface="Segoe UI" pitchFamily="34" charset="-122"/>
                          <a:cs typeface="Segoe UI" pitchFamily="34" charset="-120"/>
                        </a:rPr>
                        <a:t>Contingency</a:t>
                      </a:r>
                      <a:endParaRPr lang="en-US" sz="1050" dirty="0">
                        <a:latin typeface="Segoe UI" charset="0"/>
                        <a:ea typeface="Segoe UI" charset="0"/>
                        <a:cs typeface="Segoe UI" charset="0"/>
                      </a:endParaRPr>
                    </a:p>
                  </a:txBody>
                  <a:tcPr marL="54864" marR="54864" marT="54864" marB="54864" anchor="ctr">
                    <a:lnL w="9525" cap="flat" cmpd="sng" algn="ctr">
                      <a:solidFill>
                        <a:srgbClr val="E3E6EB"/>
                      </a:solidFill>
                      <a:prstDash val="solid"/>
                      <a:round/>
                      <a:headEnd type="none" w="med" len="med"/>
                      <a:tailEnd type="none" w="med" len="med"/>
                    </a:lnL>
                    <a:lnR w="9525" cap="flat" cmpd="sng" algn="ctr">
                      <a:solidFill>
                        <a:srgbClr val="E3E6EB"/>
                      </a:solidFill>
                      <a:prstDash val="solid"/>
                      <a:round/>
                      <a:headEnd type="none" w="med" len="med"/>
                      <a:tailEnd type="none" w="med" len="med"/>
                    </a:lnR>
                    <a:lnT w="9525" cap="flat" cmpd="sng" algn="ctr">
                      <a:solidFill>
                        <a:srgbClr val="E3E6EB"/>
                      </a:solidFill>
                      <a:prstDash val="solid"/>
                      <a:round/>
                      <a:headEnd type="none" w="med" len="med"/>
                      <a:tailEnd type="none" w="med" len="med"/>
                    </a:lnT>
                    <a:lnB w="9525" cap="flat" cmpd="sng" algn="ctr">
                      <a:solidFill>
                        <a:srgbClr val="E3E6EB"/>
                      </a:solidFill>
                      <a:prstDash val="solid"/>
                      <a:round/>
                      <a:headEnd type="none" w="med" len="med"/>
                      <a:tailEnd type="none" w="med" len="med"/>
                    </a:lnB>
                    <a:solidFill>
                      <a:srgbClr val="1A2332"/>
                    </a:solidFill>
                  </a:tcPr>
                </a:tc>
                <a:tc>
                  <a:txBody>
                    <a:bodyPr/>
                    <a:lstStyle/>
                    <a:p>
                      <a:pPr algn="ctr" indent="0" marL="0">
                        <a:buNone/>
                      </a:pPr>
                      <a:r>
                        <a:rPr lang="en-US" sz="1050" b="1" dirty="0">
                          <a:solidFill>
                            <a:srgbClr val="FFFFFF"/>
                          </a:solidFill>
                          <a:latin typeface="Segoe UI" pitchFamily="34" charset="0"/>
                          <a:ea typeface="Segoe UI" pitchFamily="34" charset="-122"/>
                          <a:cs typeface="Segoe UI" pitchFamily="34" charset="-120"/>
                        </a:rPr>
                        <a:t>% of $50M</a:t>
                      </a:r>
                      <a:endParaRPr lang="en-US" sz="1050" dirty="0">
                        <a:latin typeface="Segoe UI" charset="0"/>
                        <a:ea typeface="Segoe UI" charset="0"/>
                        <a:cs typeface="Segoe UI" charset="0"/>
                      </a:endParaRPr>
                    </a:p>
                  </a:txBody>
                  <a:tcPr marL="54864" marR="54864" marT="54864" marB="54864" anchor="ctr">
                    <a:lnL w="9525" cap="flat" cmpd="sng" algn="ctr">
                      <a:solidFill>
                        <a:srgbClr val="E3E6EB"/>
                      </a:solidFill>
                      <a:prstDash val="solid"/>
                      <a:round/>
                      <a:headEnd type="none" w="med" len="med"/>
                      <a:tailEnd type="none" w="med" len="med"/>
                    </a:lnL>
                    <a:lnR w="9525" cap="flat" cmpd="sng" algn="ctr">
                      <a:solidFill>
                        <a:srgbClr val="E3E6EB"/>
                      </a:solidFill>
                      <a:prstDash val="solid"/>
                      <a:round/>
                      <a:headEnd type="none" w="med" len="med"/>
                      <a:tailEnd type="none" w="med" len="med"/>
                    </a:lnR>
                    <a:lnT w="9525" cap="flat" cmpd="sng" algn="ctr">
                      <a:solidFill>
                        <a:srgbClr val="E3E6EB"/>
                      </a:solidFill>
                      <a:prstDash val="solid"/>
                      <a:round/>
                      <a:headEnd type="none" w="med" len="med"/>
                      <a:tailEnd type="none" w="med" len="med"/>
                    </a:lnT>
                    <a:lnB w="9525" cap="flat" cmpd="sng" algn="ctr">
                      <a:solidFill>
                        <a:srgbClr val="E3E6EB"/>
                      </a:solidFill>
                      <a:prstDash val="solid"/>
                      <a:round/>
                      <a:headEnd type="none" w="med" len="med"/>
                      <a:tailEnd type="none" w="med" len="med"/>
                    </a:lnB>
                    <a:solidFill>
                      <a:srgbClr val="1A2332"/>
                    </a:solidFill>
                  </a:tcPr>
                </a:tc>
              </a:tr>
              <a:tr h="457200">
                <a:tc>
                  <a:txBody>
                    <a:bodyPr/>
                    <a:lstStyle/>
                    <a:p>
                      <a:pPr algn="l" indent="0" marL="0">
                        <a:buNone/>
                      </a:pPr>
                      <a:r>
                        <a:rPr lang="en-US" sz="1050" dirty="0">
                          <a:solidFill>
                            <a:srgbClr val="1A2332"/>
                          </a:solidFill>
                          <a:latin typeface="Segoe UI" pitchFamily="34" charset="0"/>
                          <a:ea typeface="Segoe UI" pitchFamily="34" charset="-122"/>
                          <a:cs typeface="Segoe UI" pitchFamily="34" charset="-120"/>
                        </a:rPr>
                        <a:t>Cost QRA (Layer-2 risk)</a:t>
                      </a:r>
                      <a:endParaRPr lang="en-US" sz="1050" dirty="0">
                        <a:latin typeface="Segoe UI" charset="0"/>
                        <a:ea typeface="Segoe UI" charset="0"/>
                        <a:cs typeface="Segoe UI" charset="0"/>
                      </a:endParaRPr>
                    </a:p>
                  </a:txBody>
                  <a:tcPr marL="54864" marR="54864" marT="54864" marB="54864" anchor="ctr">
                    <a:lnL w="9525" cap="flat" cmpd="sng" algn="ctr">
                      <a:solidFill>
                        <a:srgbClr val="E3E6EB"/>
                      </a:solidFill>
                      <a:prstDash val="solid"/>
                      <a:round/>
                      <a:headEnd type="none" w="med" len="med"/>
                      <a:tailEnd type="none" w="med" len="med"/>
                    </a:lnL>
                    <a:lnR w="9525" cap="flat" cmpd="sng" algn="ctr">
                      <a:solidFill>
                        <a:srgbClr val="E3E6EB"/>
                      </a:solidFill>
                      <a:prstDash val="solid"/>
                      <a:round/>
                      <a:headEnd type="none" w="med" len="med"/>
                      <a:tailEnd type="none" w="med" len="med"/>
                    </a:lnR>
                    <a:lnT w="9525" cap="flat" cmpd="sng" algn="ctr">
                      <a:solidFill>
                        <a:srgbClr val="E3E6EB"/>
                      </a:solidFill>
                      <a:prstDash val="solid"/>
                      <a:round/>
                      <a:headEnd type="none" w="med" len="med"/>
                      <a:tailEnd type="none" w="med" len="med"/>
                    </a:lnT>
                    <a:lnB w="9525" cap="flat" cmpd="sng" algn="ctr">
                      <a:solidFill>
                        <a:srgbClr val="E3E6EB"/>
                      </a:solidFill>
                      <a:prstDash val="solid"/>
                      <a:round/>
                      <a:headEnd type="none" w="med" len="med"/>
                      <a:tailEnd type="none" w="med" len="med"/>
                    </a:lnB>
                    <a:solidFill>
                      <a:srgbClr val="FFFFFF"/>
                    </a:solidFill>
                  </a:tcPr>
                </a:tc>
                <a:tc>
                  <a:txBody>
                    <a:bodyPr/>
                    <a:lstStyle/>
                    <a:p>
                      <a:pPr algn="ctr" indent="0" marL="0">
                        <a:buNone/>
                      </a:pPr>
                      <a:r>
                        <a:rPr lang="en-US" sz="1050" dirty="0">
                          <a:solidFill>
                            <a:srgbClr val="333333"/>
                          </a:solidFill>
                          <a:latin typeface="Segoe UI" pitchFamily="34" charset="0"/>
                          <a:ea typeface="Segoe UI" pitchFamily="34" charset="-122"/>
                          <a:cs typeface="Segoe UI" pitchFamily="34" charset="-120"/>
                        </a:rPr>
                        <a:t>$5.41M</a:t>
                      </a:r>
                      <a:endParaRPr lang="en-US" sz="1050" dirty="0">
                        <a:latin typeface="Segoe UI" charset="0"/>
                        <a:ea typeface="Segoe UI" charset="0"/>
                        <a:cs typeface="Segoe UI" charset="0"/>
                      </a:endParaRPr>
                    </a:p>
                  </a:txBody>
                  <a:tcPr marL="54864" marR="54864" marT="54864" marB="54864" anchor="ctr">
                    <a:lnL w="9525" cap="flat" cmpd="sng" algn="ctr">
                      <a:solidFill>
                        <a:srgbClr val="E3E6EB"/>
                      </a:solidFill>
                      <a:prstDash val="solid"/>
                      <a:round/>
                      <a:headEnd type="none" w="med" len="med"/>
                      <a:tailEnd type="none" w="med" len="med"/>
                    </a:lnL>
                    <a:lnR w="9525" cap="flat" cmpd="sng" algn="ctr">
                      <a:solidFill>
                        <a:srgbClr val="E3E6EB"/>
                      </a:solidFill>
                      <a:prstDash val="solid"/>
                      <a:round/>
                      <a:headEnd type="none" w="med" len="med"/>
                      <a:tailEnd type="none" w="med" len="med"/>
                    </a:lnR>
                    <a:lnT w="9525" cap="flat" cmpd="sng" algn="ctr">
                      <a:solidFill>
                        <a:srgbClr val="E3E6EB"/>
                      </a:solidFill>
                      <a:prstDash val="solid"/>
                      <a:round/>
                      <a:headEnd type="none" w="med" len="med"/>
                      <a:tailEnd type="none" w="med" len="med"/>
                    </a:lnT>
                    <a:lnB w="9525" cap="flat" cmpd="sng" algn="ctr">
                      <a:solidFill>
                        <a:srgbClr val="E3E6EB"/>
                      </a:solidFill>
                      <a:prstDash val="solid"/>
                      <a:round/>
                      <a:headEnd type="none" w="med" len="med"/>
                      <a:tailEnd type="none" w="med" len="med"/>
                    </a:lnB>
                    <a:solidFill>
                      <a:srgbClr val="FFFFFF"/>
                    </a:solidFill>
                  </a:tcPr>
                </a:tc>
                <a:tc>
                  <a:txBody>
                    <a:bodyPr/>
                    <a:lstStyle/>
                    <a:p>
                      <a:pPr algn="ctr" indent="0" marL="0">
                        <a:buNone/>
                      </a:pPr>
                      <a:r>
                        <a:rPr lang="en-US" sz="1050" dirty="0">
                          <a:solidFill>
                            <a:srgbClr val="333333"/>
                          </a:solidFill>
                          <a:latin typeface="Segoe UI" pitchFamily="34" charset="0"/>
                          <a:ea typeface="Segoe UI" pitchFamily="34" charset="-122"/>
                          <a:cs typeface="Segoe UI" pitchFamily="34" charset="-120"/>
                        </a:rPr>
                        <a:t>10.8%</a:t>
                      </a:r>
                      <a:endParaRPr lang="en-US" sz="1050" dirty="0">
                        <a:latin typeface="Segoe UI" charset="0"/>
                        <a:ea typeface="Segoe UI" charset="0"/>
                        <a:cs typeface="Segoe UI" charset="0"/>
                      </a:endParaRPr>
                    </a:p>
                  </a:txBody>
                  <a:tcPr marL="54864" marR="54864" marT="54864" marB="54864" anchor="ctr">
                    <a:lnL w="9525" cap="flat" cmpd="sng" algn="ctr">
                      <a:solidFill>
                        <a:srgbClr val="E3E6EB"/>
                      </a:solidFill>
                      <a:prstDash val="solid"/>
                      <a:round/>
                      <a:headEnd type="none" w="med" len="med"/>
                      <a:tailEnd type="none" w="med" len="med"/>
                    </a:lnL>
                    <a:lnR w="9525" cap="flat" cmpd="sng" algn="ctr">
                      <a:solidFill>
                        <a:srgbClr val="E3E6EB"/>
                      </a:solidFill>
                      <a:prstDash val="solid"/>
                      <a:round/>
                      <a:headEnd type="none" w="med" len="med"/>
                      <a:tailEnd type="none" w="med" len="med"/>
                    </a:lnR>
                    <a:lnT w="9525" cap="flat" cmpd="sng" algn="ctr">
                      <a:solidFill>
                        <a:srgbClr val="E3E6EB"/>
                      </a:solidFill>
                      <a:prstDash val="solid"/>
                      <a:round/>
                      <a:headEnd type="none" w="med" len="med"/>
                      <a:tailEnd type="none" w="med" len="med"/>
                    </a:lnT>
                    <a:lnB w="9525" cap="flat" cmpd="sng" algn="ctr">
                      <a:solidFill>
                        <a:srgbClr val="E3E6EB"/>
                      </a:solidFill>
                      <a:prstDash val="solid"/>
                      <a:round/>
                      <a:headEnd type="none" w="med" len="med"/>
                      <a:tailEnd type="none" w="med" len="med"/>
                    </a:lnB>
                    <a:solidFill>
                      <a:srgbClr val="FFFFFF"/>
                    </a:solidFill>
                  </a:tcPr>
                </a:tc>
              </a:tr>
              <a:tr h="457200">
                <a:tc>
                  <a:txBody>
                    <a:bodyPr/>
                    <a:lstStyle/>
                    <a:p>
                      <a:pPr algn="l" indent="0" marL="0">
                        <a:buNone/>
                      </a:pPr>
                      <a:r>
                        <a:rPr lang="en-US" sz="1050" dirty="0">
                          <a:solidFill>
                            <a:srgbClr val="1A2332"/>
                          </a:solidFill>
                          <a:latin typeface="Segoe UI" pitchFamily="34" charset="0"/>
                          <a:ea typeface="Segoe UI" pitchFamily="34" charset="-122"/>
                          <a:cs typeface="Segoe UI" pitchFamily="34" charset="-120"/>
                        </a:rPr>
                        <a:t>Schedule (Stage 3 CPM @ $35k/day)</a:t>
                      </a:r>
                      <a:endParaRPr lang="en-US" sz="1050" dirty="0">
                        <a:latin typeface="Segoe UI" charset="0"/>
                        <a:ea typeface="Segoe UI" charset="0"/>
                        <a:cs typeface="Segoe UI" charset="0"/>
                      </a:endParaRPr>
                    </a:p>
                  </a:txBody>
                  <a:tcPr marL="54864" marR="54864" marT="54864" marB="54864" anchor="ctr">
                    <a:lnL w="9525" cap="flat" cmpd="sng" algn="ctr">
                      <a:solidFill>
                        <a:srgbClr val="E3E6EB"/>
                      </a:solidFill>
                      <a:prstDash val="solid"/>
                      <a:round/>
                      <a:headEnd type="none" w="med" len="med"/>
                      <a:tailEnd type="none" w="med" len="med"/>
                    </a:lnL>
                    <a:lnR w="9525" cap="flat" cmpd="sng" algn="ctr">
                      <a:solidFill>
                        <a:srgbClr val="E3E6EB"/>
                      </a:solidFill>
                      <a:prstDash val="solid"/>
                      <a:round/>
                      <a:headEnd type="none" w="med" len="med"/>
                      <a:tailEnd type="none" w="med" len="med"/>
                    </a:lnR>
                    <a:lnT w="9525" cap="flat" cmpd="sng" algn="ctr">
                      <a:solidFill>
                        <a:srgbClr val="E3E6EB"/>
                      </a:solidFill>
                      <a:prstDash val="solid"/>
                      <a:round/>
                      <a:headEnd type="none" w="med" len="med"/>
                      <a:tailEnd type="none" w="med" len="med"/>
                    </a:lnT>
                    <a:lnB w="9525" cap="flat" cmpd="sng" algn="ctr">
                      <a:solidFill>
                        <a:srgbClr val="E3E6EB"/>
                      </a:solidFill>
                      <a:prstDash val="solid"/>
                      <a:round/>
                      <a:headEnd type="none" w="med" len="med"/>
                      <a:tailEnd type="none" w="med" len="med"/>
                    </a:lnB>
                    <a:solidFill>
                      <a:srgbClr val="F5F6F8"/>
                    </a:solidFill>
                  </a:tcPr>
                </a:tc>
                <a:tc>
                  <a:txBody>
                    <a:bodyPr/>
                    <a:lstStyle/>
                    <a:p>
                      <a:pPr algn="ctr" indent="0" marL="0">
                        <a:buNone/>
                      </a:pPr>
                      <a:r>
                        <a:rPr lang="en-US" sz="1050" dirty="0">
                          <a:solidFill>
                            <a:srgbClr val="333333"/>
                          </a:solidFill>
                          <a:latin typeface="Segoe UI" pitchFamily="34" charset="0"/>
                          <a:ea typeface="Segoe UI" pitchFamily="34" charset="-122"/>
                          <a:cs typeface="Segoe UI" pitchFamily="34" charset="-120"/>
                        </a:rPr>
                        <a:t>$1.88M</a:t>
                      </a:r>
                      <a:endParaRPr lang="en-US" sz="1050" dirty="0">
                        <a:latin typeface="Segoe UI" charset="0"/>
                        <a:ea typeface="Segoe UI" charset="0"/>
                        <a:cs typeface="Segoe UI" charset="0"/>
                      </a:endParaRPr>
                    </a:p>
                  </a:txBody>
                  <a:tcPr marL="54864" marR="54864" marT="54864" marB="54864" anchor="ctr">
                    <a:lnL w="9525" cap="flat" cmpd="sng" algn="ctr">
                      <a:solidFill>
                        <a:srgbClr val="E3E6EB"/>
                      </a:solidFill>
                      <a:prstDash val="solid"/>
                      <a:round/>
                      <a:headEnd type="none" w="med" len="med"/>
                      <a:tailEnd type="none" w="med" len="med"/>
                    </a:lnL>
                    <a:lnR w="9525" cap="flat" cmpd="sng" algn="ctr">
                      <a:solidFill>
                        <a:srgbClr val="E3E6EB"/>
                      </a:solidFill>
                      <a:prstDash val="solid"/>
                      <a:round/>
                      <a:headEnd type="none" w="med" len="med"/>
                      <a:tailEnd type="none" w="med" len="med"/>
                    </a:lnR>
                    <a:lnT w="9525" cap="flat" cmpd="sng" algn="ctr">
                      <a:solidFill>
                        <a:srgbClr val="E3E6EB"/>
                      </a:solidFill>
                      <a:prstDash val="solid"/>
                      <a:round/>
                      <a:headEnd type="none" w="med" len="med"/>
                      <a:tailEnd type="none" w="med" len="med"/>
                    </a:lnT>
                    <a:lnB w="9525" cap="flat" cmpd="sng" algn="ctr">
                      <a:solidFill>
                        <a:srgbClr val="E3E6EB"/>
                      </a:solidFill>
                      <a:prstDash val="solid"/>
                      <a:round/>
                      <a:headEnd type="none" w="med" len="med"/>
                      <a:tailEnd type="none" w="med" len="med"/>
                    </a:lnB>
                    <a:solidFill>
                      <a:srgbClr val="F5F6F8"/>
                    </a:solidFill>
                  </a:tcPr>
                </a:tc>
                <a:tc>
                  <a:txBody>
                    <a:bodyPr/>
                    <a:lstStyle/>
                    <a:p>
                      <a:pPr algn="ctr" indent="0" marL="0">
                        <a:buNone/>
                      </a:pPr>
                      <a:r>
                        <a:rPr lang="en-US" sz="1050" dirty="0">
                          <a:solidFill>
                            <a:srgbClr val="333333"/>
                          </a:solidFill>
                          <a:latin typeface="Segoe UI" pitchFamily="34" charset="0"/>
                          <a:ea typeface="Segoe UI" pitchFamily="34" charset="-122"/>
                          <a:cs typeface="Segoe UI" pitchFamily="34" charset="-120"/>
                        </a:rPr>
                        <a:t>3.8%</a:t>
                      </a:r>
                      <a:endParaRPr lang="en-US" sz="1050" dirty="0">
                        <a:latin typeface="Segoe UI" charset="0"/>
                        <a:ea typeface="Segoe UI" charset="0"/>
                        <a:cs typeface="Segoe UI" charset="0"/>
                      </a:endParaRPr>
                    </a:p>
                  </a:txBody>
                  <a:tcPr marL="54864" marR="54864" marT="54864" marB="54864" anchor="ctr">
                    <a:lnL w="9525" cap="flat" cmpd="sng" algn="ctr">
                      <a:solidFill>
                        <a:srgbClr val="E3E6EB"/>
                      </a:solidFill>
                      <a:prstDash val="solid"/>
                      <a:round/>
                      <a:headEnd type="none" w="med" len="med"/>
                      <a:tailEnd type="none" w="med" len="med"/>
                    </a:lnL>
                    <a:lnR w="9525" cap="flat" cmpd="sng" algn="ctr">
                      <a:solidFill>
                        <a:srgbClr val="E3E6EB"/>
                      </a:solidFill>
                      <a:prstDash val="solid"/>
                      <a:round/>
                      <a:headEnd type="none" w="med" len="med"/>
                      <a:tailEnd type="none" w="med" len="med"/>
                    </a:lnR>
                    <a:lnT w="9525" cap="flat" cmpd="sng" algn="ctr">
                      <a:solidFill>
                        <a:srgbClr val="E3E6EB"/>
                      </a:solidFill>
                      <a:prstDash val="solid"/>
                      <a:round/>
                      <a:headEnd type="none" w="med" len="med"/>
                      <a:tailEnd type="none" w="med" len="med"/>
                    </a:lnT>
                    <a:lnB w="9525" cap="flat" cmpd="sng" algn="ctr">
                      <a:solidFill>
                        <a:srgbClr val="E3E6EB"/>
                      </a:solidFill>
                      <a:prstDash val="solid"/>
                      <a:round/>
                      <a:headEnd type="none" w="med" len="med"/>
                      <a:tailEnd type="none" w="med" len="med"/>
                    </a:lnB>
                    <a:solidFill>
                      <a:srgbClr val="F5F6F8"/>
                    </a:solidFill>
                  </a:tcPr>
                </a:tc>
              </a:tr>
              <a:tr h="457200">
                <a:tc>
                  <a:txBody>
                    <a:bodyPr/>
                    <a:lstStyle/>
                    <a:p>
                      <a:pPr algn="l" indent="0" marL="0">
                        <a:buNone/>
                      </a:pPr>
                      <a:r>
                        <a:rPr lang="en-US" sz="1050" b="1" dirty="0">
                          <a:solidFill>
                            <a:srgbClr val="FFFFFF"/>
                          </a:solidFill>
                          <a:latin typeface="Segoe UI" pitchFamily="34" charset="0"/>
                          <a:ea typeface="Segoe UI" pitchFamily="34" charset="-122"/>
                          <a:cs typeface="Segoe UI" pitchFamily="34" charset="-120"/>
                        </a:rPr>
                        <a:t>Integrated total (joint)</a:t>
                      </a:r>
                      <a:endParaRPr lang="en-US" sz="1050" dirty="0">
                        <a:latin typeface="Segoe UI" charset="0"/>
                        <a:ea typeface="Segoe UI" charset="0"/>
                        <a:cs typeface="Segoe UI" charset="0"/>
                      </a:endParaRPr>
                    </a:p>
                  </a:txBody>
                  <a:tcPr marL="54864" marR="54864" marT="54864" marB="54864" anchor="ctr">
                    <a:lnL w="9525" cap="flat" cmpd="sng" algn="ctr">
                      <a:solidFill>
                        <a:srgbClr val="E3E6EB"/>
                      </a:solidFill>
                      <a:prstDash val="solid"/>
                      <a:round/>
                      <a:headEnd type="none" w="med" len="med"/>
                      <a:tailEnd type="none" w="med" len="med"/>
                    </a:lnL>
                    <a:lnR w="9525" cap="flat" cmpd="sng" algn="ctr">
                      <a:solidFill>
                        <a:srgbClr val="E3E6EB"/>
                      </a:solidFill>
                      <a:prstDash val="solid"/>
                      <a:round/>
                      <a:headEnd type="none" w="med" len="med"/>
                      <a:tailEnd type="none" w="med" len="med"/>
                    </a:lnR>
                    <a:lnT w="9525" cap="flat" cmpd="sng" algn="ctr">
                      <a:solidFill>
                        <a:srgbClr val="E3E6EB"/>
                      </a:solidFill>
                      <a:prstDash val="solid"/>
                      <a:round/>
                      <a:headEnd type="none" w="med" len="med"/>
                      <a:tailEnd type="none" w="med" len="med"/>
                    </a:lnT>
                    <a:lnB w="9525" cap="flat" cmpd="sng" algn="ctr">
                      <a:solidFill>
                        <a:srgbClr val="E3E6EB"/>
                      </a:solidFill>
                      <a:prstDash val="solid"/>
                      <a:round/>
                      <a:headEnd type="none" w="med" len="med"/>
                      <a:tailEnd type="none" w="med" len="med"/>
                    </a:lnB>
                    <a:solidFill>
                      <a:srgbClr val="1A2332"/>
                    </a:solidFill>
                  </a:tcPr>
                </a:tc>
                <a:tc>
                  <a:txBody>
                    <a:bodyPr/>
                    <a:lstStyle/>
                    <a:p>
                      <a:pPr algn="ctr" indent="0" marL="0">
                        <a:buNone/>
                      </a:pPr>
                      <a:r>
                        <a:rPr lang="en-US" sz="1050" b="1" dirty="0">
                          <a:solidFill>
                            <a:srgbClr val="FFFFFF"/>
                          </a:solidFill>
                          <a:latin typeface="Segoe UI" pitchFamily="34" charset="0"/>
                          <a:ea typeface="Segoe UI" pitchFamily="34" charset="-122"/>
                          <a:cs typeface="Segoe UI" pitchFamily="34" charset="-120"/>
                        </a:rPr>
                        <a:t>$6.84M</a:t>
                      </a:r>
                      <a:endParaRPr lang="en-US" sz="1050" dirty="0">
                        <a:latin typeface="Segoe UI" charset="0"/>
                        <a:ea typeface="Segoe UI" charset="0"/>
                        <a:cs typeface="Segoe UI" charset="0"/>
                      </a:endParaRPr>
                    </a:p>
                  </a:txBody>
                  <a:tcPr marL="54864" marR="54864" marT="54864" marB="54864" anchor="ctr">
                    <a:lnL w="9525" cap="flat" cmpd="sng" algn="ctr">
                      <a:solidFill>
                        <a:srgbClr val="E3E6EB"/>
                      </a:solidFill>
                      <a:prstDash val="solid"/>
                      <a:round/>
                      <a:headEnd type="none" w="med" len="med"/>
                      <a:tailEnd type="none" w="med" len="med"/>
                    </a:lnL>
                    <a:lnR w="9525" cap="flat" cmpd="sng" algn="ctr">
                      <a:solidFill>
                        <a:srgbClr val="E3E6EB"/>
                      </a:solidFill>
                      <a:prstDash val="solid"/>
                      <a:round/>
                      <a:headEnd type="none" w="med" len="med"/>
                      <a:tailEnd type="none" w="med" len="med"/>
                    </a:lnR>
                    <a:lnT w="9525" cap="flat" cmpd="sng" algn="ctr">
                      <a:solidFill>
                        <a:srgbClr val="E3E6EB"/>
                      </a:solidFill>
                      <a:prstDash val="solid"/>
                      <a:round/>
                      <a:headEnd type="none" w="med" len="med"/>
                      <a:tailEnd type="none" w="med" len="med"/>
                    </a:lnT>
                    <a:lnB w="9525" cap="flat" cmpd="sng" algn="ctr">
                      <a:solidFill>
                        <a:srgbClr val="E3E6EB"/>
                      </a:solidFill>
                      <a:prstDash val="solid"/>
                      <a:round/>
                      <a:headEnd type="none" w="med" len="med"/>
                      <a:tailEnd type="none" w="med" len="med"/>
                    </a:lnB>
                    <a:solidFill>
                      <a:srgbClr val="1A2332"/>
                    </a:solidFill>
                  </a:tcPr>
                </a:tc>
                <a:tc>
                  <a:txBody>
                    <a:bodyPr/>
                    <a:lstStyle/>
                    <a:p>
                      <a:pPr algn="ctr" indent="0" marL="0">
                        <a:buNone/>
                      </a:pPr>
                      <a:r>
                        <a:rPr lang="en-US" sz="1050" b="1" dirty="0">
                          <a:solidFill>
                            <a:srgbClr val="FFFFFF"/>
                          </a:solidFill>
                          <a:latin typeface="Segoe UI" pitchFamily="34" charset="0"/>
                          <a:ea typeface="Segoe UI" pitchFamily="34" charset="-122"/>
                          <a:cs typeface="Segoe UI" pitchFamily="34" charset="-120"/>
                        </a:rPr>
                        <a:t>13.7%</a:t>
                      </a:r>
                      <a:endParaRPr lang="en-US" sz="1050" dirty="0">
                        <a:latin typeface="Segoe UI" charset="0"/>
                        <a:ea typeface="Segoe UI" charset="0"/>
                        <a:cs typeface="Segoe UI" charset="0"/>
                      </a:endParaRPr>
                    </a:p>
                  </a:txBody>
                  <a:tcPr marL="54864" marR="54864" marT="54864" marB="54864" anchor="ctr">
                    <a:lnL w="9525" cap="flat" cmpd="sng" algn="ctr">
                      <a:solidFill>
                        <a:srgbClr val="E3E6EB"/>
                      </a:solidFill>
                      <a:prstDash val="solid"/>
                      <a:round/>
                      <a:headEnd type="none" w="med" len="med"/>
                      <a:tailEnd type="none" w="med" len="med"/>
                    </a:lnL>
                    <a:lnR w="9525" cap="flat" cmpd="sng" algn="ctr">
                      <a:solidFill>
                        <a:srgbClr val="E3E6EB"/>
                      </a:solidFill>
                      <a:prstDash val="solid"/>
                      <a:round/>
                      <a:headEnd type="none" w="med" len="med"/>
                      <a:tailEnd type="none" w="med" len="med"/>
                    </a:lnR>
                    <a:lnT w="9525" cap="flat" cmpd="sng" algn="ctr">
                      <a:solidFill>
                        <a:srgbClr val="E3E6EB"/>
                      </a:solidFill>
                      <a:prstDash val="solid"/>
                      <a:round/>
                      <a:headEnd type="none" w="med" len="med"/>
                      <a:tailEnd type="none" w="med" len="med"/>
                    </a:lnT>
                    <a:lnB w="9525" cap="flat" cmpd="sng" algn="ctr">
                      <a:solidFill>
                        <a:srgbClr val="E3E6EB"/>
                      </a:solidFill>
                      <a:prstDash val="solid"/>
                      <a:round/>
                      <a:headEnd type="none" w="med" len="med"/>
                      <a:tailEnd type="none" w="med" len="med"/>
                    </a:lnB>
                    <a:solidFill>
                      <a:srgbClr val="1A2332"/>
                    </a:solidFill>
                  </a:tcPr>
                </a:tc>
              </a:tr>
              <a:tr h="457200">
                <a:tc>
                  <a:txBody>
                    <a:bodyPr/>
                    <a:lstStyle/>
                    <a:p>
                      <a:pPr algn="l" indent="0" marL="0">
                        <a:buNone/>
                      </a:pPr>
                      <a:r>
                        <a:rPr lang="en-US" sz="1050" i="1" dirty="0">
                          <a:solidFill>
                            <a:srgbClr val="5A6478"/>
                          </a:solidFill>
                          <a:latin typeface="Segoe UI" pitchFamily="34" charset="0"/>
                          <a:ea typeface="Segoe UI" pitchFamily="34" charset="-122"/>
                          <a:cs typeface="Segoe UI" pitchFamily="34" charset="-120"/>
                        </a:rPr>
                        <a:t>Naive sum (P80 + P80)</a:t>
                      </a:r>
                      <a:endParaRPr lang="en-US" sz="1050" dirty="0">
                        <a:latin typeface="Segoe UI" charset="0"/>
                        <a:ea typeface="Segoe UI" charset="0"/>
                        <a:cs typeface="Segoe UI" charset="0"/>
                      </a:endParaRPr>
                    </a:p>
                  </a:txBody>
                  <a:tcPr marL="54864" marR="54864" marT="54864" marB="54864" anchor="ctr">
                    <a:lnL w="9525" cap="flat" cmpd="sng" algn="ctr">
                      <a:solidFill>
                        <a:srgbClr val="E3E6EB"/>
                      </a:solidFill>
                      <a:prstDash val="solid"/>
                      <a:round/>
                      <a:headEnd type="none" w="med" len="med"/>
                      <a:tailEnd type="none" w="med" len="med"/>
                    </a:lnL>
                    <a:lnR w="9525" cap="flat" cmpd="sng" algn="ctr">
                      <a:solidFill>
                        <a:srgbClr val="E3E6EB"/>
                      </a:solidFill>
                      <a:prstDash val="solid"/>
                      <a:round/>
                      <a:headEnd type="none" w="med" len="med"/>
                      <a:tailEnd type="none" w="med" len="med"/>
                    </a:lnR>
                    <a:lnT w="9525" cap="flat" cmpd="sng" algn="ctr">
                      <a:solidFill>
                        <a:srgbClr val="E3E6EB"/>
                      </a:solidFill>
                      <a:prstDash val="solid"/>
                      <a:round/>
                      <a:headEnd type="none" w="med" len="med"/>
                      <a:tailEnd type="none" w="med" len="med"/>
                    </a:lnT>
                    <a:lnB w="9525" cap="flat" cmpd="sng" algn="ctr">
                      <a:solidFill>
                        <a:srgbClr val="E3E6EB"/>
                      </a:solidFill>
                      <a:prstDash val="solid"/>
                      <a:round/>
                      <a:headEnd type="none" w="med" len="med"/>
                      <a:tailEnd type="none" w="med" len="med"/>
                    </a:lnB>
                    <a:solidFill>
                      <a:srgbClr val="FFFFFF"/>
                    </a:solidFill>
                  </a:tcPr>
                </a:tc>
                <a:tc>
                  <a:txBody>
                    <a:bodyPr/>
                    <a:lstStyle/>
                    <a:p>
                      <a:pPr algn="ctr" indent="0" marL="0">
                        <a:buNone/>
                      </a:pPr>
                      <a:r>
                        <a:rPr lang="en-US" sz="1050" i="1" dirty="0">
                          <a:solidFill>
                            <a:srgbClr val="5A6478"/>
                          </a:solidFill>
                          <a:latin typeface="Segoe UI" pitchFamily="34" charset="0"/>
                          <a:ea typeface="Segoe UI" pitchFamily="34" charset="-122"/>
                          <a:cs typeface="Segoe UI" pitchFamily="34" charset="-120"/>
                        </a:rPr>
                        <a:t>$7.29M</a:t>
                      </a:r>
                      <a:endParaRPr lang="en-US" sz="1050" dirty="0">
                        <a:latin typeface="Segoe UI" charset="0"/>
                        <a:ea typeface="Segoe UI" charset="0"/>
                        <a:cs typeface="Segoe UI" charset="0"/>
                      </a:endParaRPr>
                    </a:p>
                  </a:txBody>
                  <a:tcPr marL="54864" marR="54864" marT="54864" marB="54864" anchor="ctr">
                    <a:lnL w="9525" cap="flat" cmpd="sng" algn="ctr">
                      <a:solidFill>
                        <a:srgbClr val="E3E6EB"/>
                      </a:solidFill>
                      <a:prstDash val="solid"/>
                      <a:round/>
                      <a:headEnd type="none" w="med" len="med"/>
                      <a:tailEnd type="none" w="med" len="med"/>
                    </a:lnL>
                    <a:lnR w="9525" cap="flat" cmpd="sng" algn="ctr">
                      <a:solidFill>
                        <a:srgbClr val="E3E6EB"/>
                      </a:solidFill>
                      <a:prstDash val="solid"/>
                      <a:round/>
                      <a:headEnd type="none" w="med" len="med"/>
                      <a:tailEnd type="none" w="med" len="med"/>
                    </a:lnR>
                    <a:lnT w="9525" cap="flat" cmpd="sng" algn="ctr">
                      <a:solidFill>
                        <a:srgbClr val="E3E6EB"/>
                      </a:solidFill>
                      <a:prstDash val="solid"/>
                      <a:round/>
                      <a:headEnd type="none" w="med" len="med"/>
                      <a:tailEnd type="none" w="med" len="med"/>
                    </a:lnT>
                    <a:lnB w="9525" cap="flat" cmpd="sng" algn="ctr">
                      <a:solidFill>
                        <a:srgbClr val="E3E6EB"/>
                      </a:solidFill>
                      <a:prstDash val="solid"/>
                      <a:round/>
                      <a:headEnd type="none" w="med" len="med"/>
                      <a:tailEnd type="none" w="med" len="med"/>
                    </a:lnB>
                    <a:solidFill>
                      <a:srgbClr val="FFFFFF"/>
                    </a:solidFill>
                  </a:tcPr>
                </a:tc>
                <a:tc>
                  <a:txBody>
                    <a:bodyPr/>
                    <a:lstStyle/>
                    <a:p>
                      <a:pPr algn="ctr" indent="0" marL="0">
                        <a:buNone/>
                      </a:pPr>
                      <a:r>
                        <a:rPr lang="en-US" sz="1050" i="1" dirty="0">
                          <a:solidFill>
                            <a:srgbClr val="5A6478"/>
                          </a:solidFill>
                          <a:latin typeface="Segoe UI" pitchFamily="34" charset="0"/>
                          <a:ea typeface="Segoe UI" pitchFamily="34" charset="-122"/>
                          <a:cs typeface="Segoe UI" pitchFamily="34" charset="-120"/>
                        </a:rPr>
                        <a:t>14.6%</a:t>
                      </a:r>
                      <a:endParaRPr lang="en-US" sz="1050" dirty="0">
                        <a:latin typeface="Segoe UI" charset="0"/>
                        <a:ea typeface="Segoe UI" charset="0"/>
                        <a:cs typeface="Segoe UI" charset="0"/>
                      </a:endParaRPr>
                    </a:p>
                  </a:txBody>
                  <a:tcPr marL="54864" marR="54864" marT="54864" marB="54864" anchor="ctr">
                    <a:lnL w="9525" cap="flat" cmpd="sng" algn="ctr">
                      <a:solidFill>
                        <a:srgbClr val="E3E6EB"/>
                      </a:solidFill>
                      <a:prstDash val="solid"/>
                      <a:round/>
                      <a:headEnd type="none" w="med" len="med"/>
                      <a:tailEnd type="none" w="med" len="med"/>
                    </a:lnL>
                    <a:lnR w="9525" cap="flat" cmpd="sng" algn="ctr">
                      <a:solidFill>
                        <a:srgbClr val="E3E6EB"/>
                      </a:solidFill>
                      <a:prstDash val="solid"/>
                      <a:round/>
                      <a:headEnd type="none" w="med" len="med"/>
                      <a:tailEnd type="none" w="med" len="med"/>
                    </a:lnR>
                    <a:lnT w="9525" cap="flat" cmpd="sng" algn="ctr">
                      <a:solidFill>
                        <a:srgbClr val="E3E6EB"/>
                      </a:solidFill>
                      <a:prstDash val="solid"/>
                      <a:round/>
                      <a:headEnd type="none" w="med" len="med"/>
                      <a:tailEnd type="none" w="med" len="med"/>
                    </a:lnT>
                    <a:lnB w="9525" cap="flat" cmpd="sng" algn="ctr">
                      <a:solidFill>
                        <a:srgbClr val="E3E6EB"/>
                      </a:solidFill>
                      <a:prstDash val="solid"/>
                      <a:round/>
                      <a:headEnd type="none" w="med" len="med"/>
                      <a:tailEnd type="none" w="med" len="med"/>
                    </a:lnB>
                    <a:solidFill>
                      <a:srgbClr val="FFFFFF"/>
                    </a:solidFill>
                  </a:tcPr>
                </a:tc>
              </a:tr>
            </a:tbl>
          </a:graphicData>
        </a:graphic>
      </p:graphicFrame>
      <p:sp>
        <p:nvSpPr>
          <p:cNvPr id="6" name="Shape 3"/>
          <p:cNvSpPr/>
          <p:nvPr/>
        </p:nvSpPr>
        <p:spPr>
          <a:xfrm>
            <a:off x="6720840" y="2331720"/>
            <a:ext cx="4873752" cy="2286000"/>
          </a:xfrm>
          <a:prstGeom prst="roundRect">
            <a:avLst>
              <a:gd name="adj" fmla="val 2800"/>
            </a:avLst>
          </a:prstGeom>
          <a:solidFill>
            <a:srgbClr val="1A2332"/>
          </a:solidFill>
          <a:ln/>
        </p:spPr>
      </p:sp>
      <p:sp>
        <p:nvSpPr>
          <p:cNvPr id="7" name="Text 4"/>
          <p:cNvSpPr/>
          <p:nvPr/>
        </p:nvSpPr>
        <p:spPr>
          <a:xfrm>
            <a:off x="7040880" y="2578608"/>
            <a:ext cx="4297680" cy="256032"/>
          </a:xfrm>
          <a:prstGeom prst="rect">
            <a:avLst/>
          </a:prstGeom>
          <a:noFill/>
          <a:ln/>
        </p:spPr>
        <p:txBody>
          <a:bodyPr wrap="square" lIns="0" tIns="0" rIns="0" bIns="0" rtlCol="0" anchor="ctr"/>
          <a:lstStyle/>
          <a:p>
            <a:pPr indent="0" marL="0">
              <a:buNone/>
            </a:pPr>
            <a:r>
              <a:rPr lang="en-US" sz="950" b="1" spc="200" kern="0" dirty="0">
                <a:solidFill>
                  <a:srgbClr val="9DB2CC"/>
                </a:solidFill>
                <a:latin typeface="Segoe UI" pitchFamily="34" charset="0"/>
                <a:ea typeface="Segoe UI" pitchFamily="34" charset="-122"/>
                <a:cs typeface="Segoe UI" pitchFamily="34" charset="-120"/>
              </a:rPr>
              <a:t>INTEGRATED P80 (JOINT)</a:t>
            </a:r>
            <a:endParaRPr lang="en-US" sz="950" dirty="0"/>
          </a:p>
        </p:txBody>
      </p:sp>
      <p:sp>
        <p:nvSpPr>
          <p:cNvPr id="8" name="Text 5"/>
          <p:cNvSpPr/>
          <p:nvPr/>
        </p:nvSpPr>
        <p:spPr>
          <a:xfrm>
            <a:off x="7040880" y="2816352"/>
            <a:ext cx="4297680" cy="777240"/>
          </a:xfrm>
          <a:prstGeom prst="rect">
            <a:avLst/>
          </a:prstGeom>
          <a:noFill/>
          <a:ln/>
        </p:spPr>
        <p:txBody>
          <a:bodyPr wrap="square" lIns="0" tIns="0" rIns="0" bIns="0" rtlCol="0" anchor="ctr"/>
          <a:lstStyle/>
          <a:p>
            <a:pPr indent="0" marL="0">
              <a:buNone/>
            </a:pPr>
            <a:r>
              <a:rPr lang="en-US" sz="4600" b="1" dirty="0">
                <a:solidFill>
                  <a:srgbClr val="FFFFFF"/>
                </a:solidFill>
                <a:latin typeface="Segoe UI" pitchFamily="34" charset="0"/>
                <a:ea typeface="Segoe UI" pitchFamily="34" charset="-122"/>
                <a:cs typeface="Segoe UI" pitchFamily="34" charset="-120"/>
              </a:rPr>
              <a:t>$6.84M</a:t>
            </a:r>
            <a:endParaRPr lang="en-US" sz="4600" dirty="0"/>
          </a:p>
        </p:txBody>
      </p:sp>
      <p:sp>
        <p:nvSpPr>
          <p:cNvPr id="9" name="Text 6"/>
          <p:cNvSpPr/>
          <p:nvPr/>
        </p:nvSpPr>
        <p:spPr>
          <a:xfrm>
            <a:off x="7040880" y="3611880"/>
            <a:ext cx="4297680" cy="274320"/>
          </a:xfrm>
          <a:prstGeom prst="rect">
            <a:avLst/>
          </a:prstGeom>
          <a:noFill/>
          <a:ln/>
        </p:spPr>
        <p:txBody>
          <a:bodyPr wrap="square" lIns="0" tIns="0" rIns="0" bIns="0" rtlCol="0" anchor="ctr"/>
          <a:lstStyle/>
          <a:p>
            <a:pPr indent="0" marL="0">
              <a:buNone/>
            </a:pPr>
            <a:r>
              <a:rPr lang="en-US" sz="1200" dirty="0">
                <a:solidFill>
                  <a:srgbClr val="C3CBD8"/>
                </a:solidFill>
                <a:latin typeface="Segoe UI" pitchFamily="34" charset="0"/>
                <a:ea typeface="Segoe UI" pitchFamily="34" charset="-122"/>
                <a:cs typeface="Segoe UI" pitchFamily="34" charset="-120"/>
              </a:rPr>
              <a:t>13.7% of the $50M capex</a:t>
            </a:r>
            <a:endParaRPr lang="en-US" sz="1200" dirty="0"/>
          </a:p>
        </p:txBody>
      </p:sp>
      <p:sp>
        <p:nvSpPr>
          <p:cNvPr id="10" name="Shape 7"/>
          <p:cNvSpPr/>
          <p:nvPr/>
        </p:nvSpPr>
        <p:spPr>
          <a:xfrm>
            <a:off x="7040880" y="3977640"/>
            <a:ext cx="4206240" cy="0"/>
          </a:xfrm>
          <a:prstGeom prst="line">
            <a:avLst/>
          </a:prstGeom>
          <a:noFill/>
          <a:ln w="12700">
            <a:solidFill>
              <a:srgbClr val="34435C"/>
            </a:solidFill>
            <a:prstDash val="solid"/>
          </a:ln>
        </p:spPr>
      </p:sp>
      <p:sp>
        <p:nvSpPr>
          <p:cNvPr id="11" name="Text 8"/>
          <p:cNvSpPr/>
          <p:nvPr/>
        </p:nvSpPr>
        <p:spPr>
          <a:xfrm>
            <a:off x="7040880" y="4069080"/>
            <a:ext cx="4297680" cy="502920"/>
          </a:xfrm>
          <a:prstGeom prst="rect">
            <a:avLst/>
          </a:prstGeom>
          <a:noFill/>
          <a:ln/>
        </p:spPr>
        <p:txBody>
          <a:bodyPr wrap="square" lIns="0" tIns="0" rIns="0" bIns="0" rtlCol="0" anchor="t"/>
          <a:lstStyle/>
          <a:p>
            <a:pPr indent="0" marL="0">
              <a:lnSpc>
                <a:spcPct val="110000"/>
              </a:lnSpc>
              <a:buNone/>
            </a:pPr>
            <a:r>
              <a:rPr lang="en-US" sz="950" b="1" dirty="0">
                <a:solidFill>
                  <a:srgbClr val="FFFFFF"/>
                </a:solidFill>
                <a:latin typeface="Segoe UI" pitchFamily="34" charset="0"/>
                <a:ea typeface="Segoe UI" pitchFamily="34" charset="-122"/>
                <a:cs typeface="Segoe UI" pitchFamily="34" charset="-120"/>
              </a:rPr>
              <a:t>$0.45M lower than adding the two P80s. </a:t>
            </a:r>
            <a:pPr indent="0" marL="0">
              <a:lnSpc>
                <a:spcPct val="110000"/>
              </a:lnSpc>
              <a:buNone/>
            </a:pPr>
            <a:r>
              <a:rPr lang="en-US" sz="950" dirty="0">
                <a:solidFill>
                  <a:srgbClr val="C3CBD8"/>
                </a:solidFill>
                <a:latin typeface="Segoe UI" pitchFamily="34" charset="0"/>
                <a:ea typeface="Segoe UI" pitchFamily="34" charset="-122"/>
                <a:cs typeface="Segoe UI" pitchFamily="34" charset="-120"/>
              </a:rPr>
              <a:t>The P80 of a sum is not the sum of P80s; the joint model prices the diversification the naive add-up ignores.</a:t>
            </a:r>
            <a:endParaRPr lang="en-US" sz="950" dirty="0"/>
          </a:p>
        </p:txBody>
      </p:sp>
      <p:sp>
        <p:nvSpPr>
          <p:cNvPr id="12" name="Shape 9"/>
          <p:cNvSpPr/>
          <p:nvPr/>
        </p:nvSpPr>
        <p:spPr>
          <a:xfrm>
            <a:off x="594360" y="4892040"/>
            <a:ext cx="11002975" cy="1005840"/>
          </a:xfrm>
          <a:prstGeom prst="roundRect">
            <a:avLst>
              <a:gd name="adj" fmla="val 6364"/>
            </a:avLst>
          </a:prstGeom>
          <a:solidFill>
            <a:srgbClr val="F5F6F8"/>
          </a:solidFill>
          <a:ln w="12700">
            <a:solidFill>
              <a:srgbClr val="E3E6EB"/>
            </a:solidFill>
            <a:prstDash val="solid"/>
          </a:ln>
        </p:spPr>
      </p:sp>
      <p:sp>
        <p:nvSpPr>
          <p:cNvPr id="13" name="Text 10"/>
          <p:cNvSpPr/>
          <p:nvPr/>
        </p:nvSpPr>
        <p:spPr>
          <a:xfrm>
            <a:off x="914400" y="5029200"/>
            <a:ext cx="10332720" cy="365760"/>
          </a:xfrm>
          <a:prstGeom prst="rect">
            <a:avLst/>
          </a:prstGeom>
          <a:noFill/>
          <a:ln/>
        </p:spPr>
        <p:txBody>
          <a:bodyPr wrap="square" lIns="0" tIns="0" rIns="0" bIns="0" rtlCol="0" anchor="ctr"/>
          <a:lstStyle/>
          <a:p>
            <a:pPr indent="0" marL="0">
              <a:buNone/>
            </a:pPr>
            <a:r>
              <a:rPr lang="en-US" sz="1150" b="1" dirty="0">
                <a:solidFill>
                  <a:srgbClr val="1A2332"/>
                </a:solidFill>
                <a:latin typeface="Segoe UI" pitchFamily="34" charset="0"/>
                <a:ea typeface="Segoe UI" pitchFamily="34" charset="-122"/>
                <a:cs typeface="Segoe UI" pitchFamily="34" charset="-120"/>
              </a:rPr>
              <a:t>Integrated joint contingency   </a:t>
            </a:r>
            <a:pPr indent="0" marL="0">
              <a:buNone/>
            </a:pPr>
            <a:r>
              <a:rPr lang="en-US" sz="1150" dirty="0">
                <a:solidFill>
                  <a:srgbClr val="333333"/>
                </a:solidFill>
                <a:latin typeface="Segoe UI" pitchFamily="34" charset="0"/>
                <a:ea typeface="Segoe UI" pitchFamily="34" charset="-122"/>
                <a:cs typeface="Segoe UI" pitchFamily="34" charset="-120"/>
              </a:rPr>
              <a:t>Mean $5.29M   ·   P50 $5.06M   ·   P80 $6.84M   ·   P90 $7.90M   ·   P95 $8.87M</a:t>
            </a:r>
            <a:endParaRPr lang="en-US" sz="1150" dirty="0"/>
          </a:p>
        </p:txBody>
      </p:sp>
      <p:sp>
        <p:nvSpPr>
          <p:cNvPr id="14" name="Text 11"/>
          <p:cNvSpPr/>
          <p:nvPr/>
        </p:nvSpPr>
        <p:spPr>
          <a:xfrm>
            <a:off x="914400" y="5413248"/>
            <a:ext cx="10332720" cy="411480"/>
          </a:xfrm>
          <a:prstGeom prst="rect">
            <a:avLst/>
          </a:prstGeom>
          <a:noFill/>
          <a:ln/>
        </p:spPr>
        <p:txBody>
          <a:bodyPr wrap="square" lIns="0" tIns="0" rIns="0" bIns="0" rtlCol="0" anchor="ctr"/>
          <a:lstStyle/>
          <a:p>
            <a:pPr indent="0" marL="0">
              <a:buNone/>
            </a:pPr>
            <a:r>
              <a:rPr lang="en-US" sz="900" i="1" dirty="0">
                <a:solidFill>
                  <a:srgbClr val="5A6478"/>
                </a:solidFill>
                <a:latin typeface="Segoe UI" pitchFamily="34" charset="0"/>
                <a:ea typeface="Segoe UI" pitchFamily="34" charset="-122"/>
                <a:cs typeface="Segoe UI" pitchFamily="34" charset="-120"/>
              </a:rPr>
              <a:t>Schedule arm on the Stage 3 CPM basis: P80 finish delay 53.6 working days, dollarised at $35,000/day. Illustrative Tropic Ridge run, seed 42, 100,000 iterations.</a:t>
            </a:r>
            <a:endParaRPr lang="en-US" sz="900" dirty="0"/>
          </a:p>
        </p:txBody>
      </p:sp>
      <p:sp>
        <p:nvSpPr>
          <p:cNvPr id="15" name="Text 12"/>
          <p:cNvSpPr/>
          <p:nvPr/>
        </p:nvSpPr>
        <p:spPr>
          <a:xfrm>
            <a:off x="594360" y="6510528"/>
            <a:ext cx="4572000" cy="219456"/>
          </a:xfrm>
          <a:prstGeom prst="rect">
            <a:avLst/>
          </a:prstGeom>
          <a:noFill/>
          <a:ln/>
        </p:spPr>
        <p:txBody>
          <a:bodyPr wrap="square" lIns="0" tIns="0" rIns="0" bIns="0" rtlCol="0" anchor="ctr"/>
          <a:lstStyle/>
          <a:p>
            <a:pPr algn="l" indent="0" marL="0">
              <a:buNone/>
            </a:pPr>
            <a:r>
              <a:rPr lang="en-US" sz="800" dirty="0">
                <a:solidFill>
                  <a:srgbClr val="5A6478"/>
                </a:solidFill>
                <a:latin typeface="Segoe UI" pitchFamily="34" charset="0"/>
                <a:ea typeface="Segoe UI" pitchFamily="34" charset="-122"/>
                <a:cs typeface="Segoe UI" pitchFamily="34" charset="-120"/>
              </a:rPr>
              <a:t>Monte Carlo cost risk analysis</a:t>
            </a:r>
            <a:endParaRPr lang="en-US" sz="800" dirty="0"/>
          </a:p>
        </p:txBody>
      </p:sp>
      <p:sp>
        <p:nvSpPr>
          <p:cNvPr id="16" name="Text 13"/>
          <p:cNvSpPr/>
          <p:nvPr/>
        </p:nvSpPr>
        <p:spPr>
          <a:xfrm>
            <a:off x="11228832" y="6510528"/>
            <a:ext cx="365760" cy="219456"/>
          </a:xfrm>
          <a:prstGeom prst="rect">
            <a:avLst/>
          </a:prstGeom>
          <a:noFill/>
          <a:ln/>
        </p:spPr>
        <p:txBody>
          <a:bodyPr wrap="square" lIns="0" tIns="0" rIns="0" bIns="0" rtlCol="0" anchor="ctr"/>
          <a:lstStyle/>
          <a:p>
            <a:pPr algn="r" indent="0" marL="0">
              <a:buNone/>
            </a:pPr>
            <a:r>
              <a:rPr lang="en-US" sz="800" dirty="0">
                <a:solidFill>
                  <a:srgbClr val="5A6478"/>
                </a:solidFill>
                <a:latin typeface="Segoe UI" pitchFamily="34" charset="0"/>
                <a:ea typeface="Segoe UI" pitchFamily="34" charset="-122"/>
                <a:cs typeface="Segoe UI" pitchFamily="34" charset="-120"/>
              </a:rPr>
              <a:t>12</a:t>
            </a:r>
            <a:endParaRPr lang="en-US" sz="8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3">
    <p:bg>
      <p:bgPr>
        <a:solidFill>
          <a:srgbClr val="FFFFFF"/>
        </a:solidFill>
      </p:bgPr>
    </p:bg>
    <p:spTree>
      <p:nvGrpSpPr>
        <p:cNvPr id="1" name=""/>
        <p:cNvGrpSpPr/>
        <p:nvPr/>
      </p:nvGrpSpPr>
      <p:grpSpPr>
        <a:xfrm>
          <a:off x="0" y="0"/>
          <a:ext cx="0" cy="0"/>
          <a:chOff x="0" y="0"/>
          <a:chExt cx="0" cy="0"/>
        </a:xfrm>
      </p:grpSpPr>
      <p:sp>
        <p:nvSpPr>
          <p:cNvPr id="2" name="Text 0"/>
          <p:cNvSpPr/>
          <p:nvPr/>
        </p:nvSpPr>
        <p:spPr>
          <a:xfrm>
            <a:off x="594360" y="402336"/>
            <a:ext cx="10515600" cy="274320"/>
          </a:xfrm>
          <a:prstGeom prst="rect">
            <a:avLst/>
          </a:prstGeom>
          <a:noFill/>
          <a:ln/>
        </p:spPr>
        <p:txBody>
          <a:bodyPr wrap="square" lIns="0" tIns="0" rIns="0" bIns="0" rtlCol="0" anchor="ctr"/>
          <a:lstStyle/>
          <a:p>
            <a:pPr indent="0" marL="0">
              <a:buNone/>
            </a:pPr>
            <a:r>
              <a:rPr lang="en-US" sz="1050" b="1" spc="300" kern="0" dirty="0">
                <a:solidFill>
                  <a:srgbClr val="2C4D7A"/>
                </a:solidFill>
                <a:latin typeface="Segoe UI" pitchFamily="34" charset="0"/>
                <a:ea typeface="Segoe UI" pitchFamily="34" charset="-122"/>
                <a:cs typeface="Segoe UI" pitchFamily="34" charset="-120"/>
              </a:rPr>
              <a:t>TRUST</a:t>
            </a:r>
            <a:endParaRPr lang="en-US" sz="1050" dirty="0"/>
          </a:p>
        </p:txBody>
      </p:sp>
      <p:sp>
        <p:nvSpPr>
          <p:cNvPr id="3" name="Text 1"/>
          <p:cNvSpPr/>
          <p:nvPr/>
        </p:nvSpPr>
        <p:spPr>
          <a:xfrm>
            <a:off x="594360" y="676656"/>
            <a:ext cx="10881360" cy="502920"/>
          </a:xfrm>
          <a:prstGeom prst="rect">
            <a:avLst/>
          </a:prstGeom>
          <a:noFill/>
          <a:ln/>
        </p:spPr>
        <p:txBody>
          <a:bodyPr wrap="square" lIns="0" tIns="0" rIns="0" bIns="0" rtlCol="0" anchor="ctr"/>
          <a:lstStyle/>
          <a:p>
            <a:pPr indent="0" marL="0">
              <a:buNone/>
            </a:pPr>
            <a:r>
              <a:rPr lang="en-US" sz="2500" b="1" dirty="0">
                <a:solidFill>
                  <a:srgbClr val="1A2332"/>
                </a:solidFill>
                <a:latin typeface="Segoe UI" pitchFamily="34" charset="0"/>
                <a:ea typeface="Segoe UI" pitchFamily="34" charset="-122"/>
                <a:cs typeface="Segoe UI" pitchFamily="34" charset="-120"/>
              </a:rPr>
              <a:t>Built to be audited, not believed</a:t>
            </a:r>
            <a:endParaRPr lang="en-US" sz="2500" dirty="0"/>
          </a:p>
        </p:txBody>
      </p:sp>
      <p:sp>
        <p:nvSpPr>
          <p:cNvPr id="4" name="Shape 2"/>
          <p:cNvSpPr/>
          <p:nvPr/>
        </p:nvSpPr>
        <p:spPr>
          <a:xfrm>
            <a:off x="594360" y="1463040"/>
            <a:ext cx="5385816" cy="2194560"/>
          </a:xfrm>
          <a:prstGeom prst="roundRect">
            <a:avLst>
              <a:gd name="adj" fmla="val 2917"/>
            </a:avLst>
          </a:prstGeom>
          <a:solidFill>
            <a:srgbClr val="F5F6F8"/>
          </a:solidFill>
          <a:ln w="12700">
            <a:solidFill>
              <a:srgbClr val="E3E6EB"/>
            </a:solidFill>
            <a:prstDash val="solid"/>
          </a:ln>
        </p:spPr>
      </p:sp>
      <p:sp>
        <p:nvSpPr>
          <p:cNvPr id="5" name="Shape 3"/>
          <p:cNvSpPr/>
          <p:nvPr/>
        </p:nvSpPr>
        <p:spPr>
          <a:xfrm>
            <a:off x="914400" y="1847088"/>
            <a:ext cx="128016" cy="128016"/>
          </a:xfrm>
          <a:prstGeom prst="ellipse">
            <a:avLst/>
          </a:prstGeom>
          <a:solidFill>
            <a:srgbClr val="2C4D7A"/>
          </a:solidFill>
          <a:ln/>
        </p:spPr>
      </p:sp>
      <p:sp>
        <p:nvSpPr>
          <p:cNvPr id="6" name="Text 4"/>
          <p:cNvSpPr/>
          <p:nvPr/>
        </p:nvSpPr>
        <p:spPr>
          <a:xfrm>
            <a:off x="1161288" y="1737360"/>
            <a:ext cx="4572000" cy="347472"/>
          </a:xfrm>
          <a:prstGeom prst="rect">
            <a:avLst/>
          </a:prstGeom>
          <a:noFill/>
          <a:ln/>
        </p:spPr>
        <p:txBody>
          <a:bodyPr wrap="square" lIns="0" tIns="0" rIns="0" bIns="0" rtlCol="0" anchor="ctr"/>
          <a:lstStyle/>
          <a:p>
            <a:pPr indent="0" marL="0">
              <a:buNone/>
            </a:pPr>
            <a:r>
              <a:rPr lang="en-US" sz="1400" b="1" dirty="0">
                <a:solidFill>
                  <a:srgbClr val="1A2332"/>
                </a:solidFill>
                <a:latin typeface="Segoe UI" pitchFamily="34" charset="0"/>
                <a:ea typeface="Segoe UI" pitchFamily="34" charset="-122"/>
                <a:cs typeface="Segoe UI" pitchFamily="34" charset="-120"/>
              </a:rPr>
              <a:t>Single-run inspector</a:t>
            </a:r>
            <a:endParaRPr lang="en-US" sz="1400" dirty="0"/>
          </a:p>
        </p:txBody>
      </p:sp>
      <p:sp>
        <p:nvSpPr>
          <p:cNvPr id="7" name="Text 5"/>
          <p:cNvSpPr/>
          <p:nvPr/>
        </p:nvSpPr>
        <p:spPr>
          <a:xfrm>
            <a:off x="914400" y="2212848"/>
            <a:ext cx="4754880" cy="1280160"/>
          </a:xfrm>
          <a:prstGeom prst="rect">
            <a:avLst/>
          </a:prstGeom>
          <a:noFill/>
          <a:ln/>
        </p:spPr>
        <p:txBody>
          <a:bodyPr wrap="square" lIns="0" tIns="0" rIns="0" bIns="0" rtlCol="0" anchor="t"/>
          <a:lstStyle/>
          <a:p>
            <a:pPr indent="0" marL="0">
              <a:lnSpc>
                <a:spcPct val="115000"/>
              </a:lnSpc>
              <a:buNone/>
            </a:pPr>
            <a:r>
              <a:rPr lang="en-US" sz="1100" dirty="0">
                <a:solidFill>
                  <a:srgbClr val="5A6478"/>
                </a:solidFill>
                <a:latin typeface="Segoe UI" pitchFamily="34" charset="0"/>
                <a:ea typeface="Segoe UI" pitchFamily="34" charset="-122"/>
                <a:cs typeface="Segoe UI" pitchFamily="34" charset="-120"/>
              </a:rPr>
              <a:t>Any one iteration can be shown in full: which events fired, what each cost, and which chains triggered. Rerun it live to build intuition without statistics.</a:t>
            </a:r>
            <a:endParaRPr lang="en-US" sz="1100" dirty="0"/>
          </a:p>
        </p:txBody>
      </p:sp>
      <p:sp>
        <p:nvSpPr>
          <p:cNvPr id="8" name="Shape 6"/>
          <p:cNvSpPr/>
          <p:nvPr/>
        </p:nvSpPr>
        <p:spPr>
          <a:xfrm>
            <a:off x="6208776" y="1463040"/>
            <a:ext cx="5385816" cy="2194560"/>
          </a:xfrm>
          <a:prstGeom prst="roundRect">
            <a:avLst>
              <a:gd name="adj" fmla="val 2917"/>
            </a:avLst>
          </a:prstGeom>
          <a:solidFill>
            <a:srgbClr val="F5F6F8"/>
          </a:solidFill>
          <a:ln w="12700">
            <a:solidFill>
              <a:srgbClr val="E3E6EB"/>
            </a:solidFill>
            <a:prstDash val="solid"/>
          </a:ln>
        </p:spPr>
      </p:sp>
      <p:sp>
        <p:nvSpPr>
          <p:cNvPr id="9" name="Shape 7"/>
          <p:cNvSpPr/>
          <p:nvPr/>
        </p:nvSpPr>
        <p:spPr>
          <a:xfrm>
            <a:off x="6528816" y="1847088"/>
            <a:ext cx="128016" cy="128016"/>
          </a:xfrm>
          <a:prstGeom prst="ellipse">
            <a:avLst/>
          </a:prstGeom>
          <a:solidFill>
            <a:srgbClr val="2C4D7A"/>
          </a:solidFill>
          <a:ln/>
        </p:spPr>
      </p:sp>
      <p:sp>
        <p:nvSpPr>
          <p:cNvPr id="10" name="Text 8"/>
          <p:cNvSpPr/>
          <p:nvPr/>
        </p:nvSpPr>
        <p:spPr>
          <a:xfrm>
            <a:off x="6775704" y="1737360"/>
            <a:ext cx="4572000" cy="347472"/>
          </a:xfrm>
          <a:prstGeom prst="rect">
            <a:avLst/>
          </a:prstGeom>
          <a:noFill/>
          <a:ln/>
        </p:spPr>
        <p:txBody>
          <a:bodyPr wrap="square" lIns="0" tIns="0" rIns="0" bIns="0" rtlCol="0" anchor="ctr"/>
          <a:lstStyle/>
          <a:p>
            <a:pPr indent="0" marL="0">
              <a:buNone/>
            </a:pPr>
            <a:r>
              <a:rPr lang="en-US" sz="1400" b="1" dirty="0">
                <a:solidFill>
                  <a:srgbClr val="1A2332"/>
                </a:solidFill>
                <a:latin typeface="Segoe UI" pitchFamily="34" charset="0"/>
                <a:ea typeface="Segoe UI" pitchFamily="34" charset="-122"/>
                <a:cs typeface="Segoe UI" pitchFamily="34" charset="-120"/>
              </a:rPr>
              <a:t>Configuration disclosure</a:t>
            </a:r>
            <a:endParaRPr lang="en-US" sz="1400" dirty="0"/>
          </a:p>
        </p:txBody>
      </p:sp>
      <p:sp>
        <p:nvSpPr>
          <p:cNvPr id="11" name="Text 9"/>
          <p:cNvSpPr/>
          <p:nvPr/>
        </p:nvSpPr>
        <p:spPr>
          <a:xfrm>
            <a:off x="6528816" y="2212848"/>
            <a:ext cx="4754880" cy="1280160"/>
          </a:xfrm>
          <a:prstGeom prst="rect">
            <a:avLst/>
          </a:prstGeom>
          <a:noFill/>
          <a:ln/>
        </p:spPr>
        <p:txBody>
          <a:bodyPr wrap="square" lIns="0" tIns="0" rIns="0" bIns="0" rtlCol="0" anchor="t"/>
          <a:lstStyle/>
          <a:p>
            <a:pPr indent="0" marL="0">
              <a:lnSpc>
                <a:spcPct val="115000"/>
              </a:lnSpc>
              <a:buNone/>
            </a:pPr>
            <a:r>
              <a:rPr lang="en-US" sz="1100" dirty="0">
                <a:solidFill>
                  <a:srgbClr val="5A6478"/>
                </a:solidFill>
                <a:latin typeface="Segoe UI" pitchFamily="34" charset="0"/>
                <a:ea typeface="Segoe UI" pitchFamily="34" charset="-122"/>
                <a:cs typeface="Segoe UI" pitchFamily="34" charset="-120"/>
              </a:rPr>
              <a:t>Every report states the active settings: seasons, chains, cascading and the correlation source. No hidden switches.</a:t>
            </a:r>
            <a:endParaRPr lang="en-US" sz="1100" dirty="0"/>
          </a:p>
        </p:txBody>
      </p:sp>
      <p:sp>
        <p:nvSpPr>
          <p:cNvPr id="12" name="Shape 10"/>
          <p:cNvSpPr/>
          <p:nvPr/>
        </p:nvSpPr>
        <p:spPr>
          <a:xfrm>
            <a:off x="594360" y="3886200"/>
            <a:ext cx="5385816" cy="2194560"/>
          </a:xfrm>
          <a:prstGeom prst="roundRect">
            <a:avLst>
              <a:gd name="adj" fmla="val 2917"/>
            </a:avLst>
          </a:prstGeom>
          <a:solidFill>
            <a:srgbClr val="F5F6F8"/>
          </a:solidFill>
          <a:ln w="12700">
            <a:solidFill>
              <a:srgbClr val="E3E6EB"/>
            </a:solidFill>
            <a:prstDash val="solid"/>
          </a:ln>
        </p:spPr>
      </p:sp>
      <p:sp>
        <p:nvSpPr>
          <p:cNvPr id="13" name="Shape 11"/>
          <p:cNvSpPr/>
          <p:nvPr/>
        </p:nvSpPr>
        <p:spPr>
          <a:xfrm>
            <a:off x="914400" y="4270248"/>
            <a:ext cx="128016" cy="128016"/>
          </a:xfrm>
          <a:prstGeom prst="ellipse">
            <a:avLst/>
          </a:prstGeom>
          <a:solidFill>
            <a:srgbClr val="2C4D7A"/>
          </a:solidFill>
          <a:ln/>
        </p:spPr>
      </p:sp>
      <p:sp>
        <p:nvSpPr>
          <p:cNvPr id="14" name="Text 12"/>
          <p:cNvSpPr/>
          <p:nvPr/>
        </p:nvSpPr>
        <p:spPr>
          <a:xfrm>
            <a:off x="1161288" y="4160520"/>
            <a:ext cx="4572000" cy="347472"/>
          </a:xfrm>
          <a:prstGeom prst="rect">
            <a:avLst/>
          </a:prstGeom>
          <a:noFill/>
          <a:ln/>
        </p:spPr>
        <p:txBody>
          <a:bodyPr wrap="square" lIns="0" tIns="0" rIns="0" bIns="0" rtlCol="0" anchor="ctr"/>
          <a:lstStyle/>
          <a:p>
            <a:pPr indent="0" marL="0">
              <a:buNone/>
            </a:pPr>
            <a:r>
              <a:rPr lang="en-US" sz="1400" b="1" dirty="0">
                <a:solidFill>
                  <a:srgbClr val="1A2332"/>
                </a:solidFill>
                <a:latin typeface="Segoe UI" pitchFamily="34" charset="0"/>
                <a:ea typeface="Segoe UI" pitchFamily="34" charset="-122"/>
                <a:cs typeface="Segoe UI" pitchFamily="34" charset="-120"/>
              </a:rPr>
              <a:t>Reproducible</a:t>
            </a:r>
            <a:endParaRPr lang="en-US" sz="1400" dirty="0"/>
          </a:p>
        </p:txBody>
      </p:sp>
      <p:sp>
        <p:nvSpPr>
          <p:cNvPr id="15" name="Text 13"/>
          <p:cNvSpPr/>
          <p:nvPr/>
        </p:nvSpPr>
        <p:spPr>
          <a:xfrm>
            <a:off x="914400" y="4636008"/>
            <a:ext cx="4754880" cy="1280160"/>
          </a:xfrm>
          <a:prstGeom prst="rect">
            <a:avLst/>
          </a:prstGeom>
          <a:noFill/>
          <a:ln/>
        </p:spPr>
        <p:txBody>
          <a:bodyPr wrap="square" lIns="0" tIns="0" rIns="0" bIns="0" rtlCol="0" anchor="t"/>
          <a:lstStyle/>
          <a:p>
            <a:pPr indent="0" marL="0">
              <a:lnSpc>
                <a:spcPct val="115000"/>
              </a:lnSpc>
              <a:buNone/>
            </a:pPr>
            <a:r>
              <a:rPr lang="en-US" sz="1100" dirty="0">
                <a:solidFill>
                  <a:srgbClr val="5A6478"/>
                </a:solidFill>
                <a:latin typeface="Segoe UI" pitchFamily="34" charset="0"/>
                <a:ea typeface="Segoe UI" pitchFamily="34" charset="-122"/>
                <a:cs typeface="Segoe UI" pitchFamily="34" charset="-120"/>
              </a:rPr>
              <a:t>Runs are seeded. The same inputs always give the same numbers, and every output carries a run fingerprint.</a:t>
            </a:r>
            <a:endParaRPr lang="en-US" sz="1100" dirty="0"/>
          </a:p>
        </p:txBody>
      </p:sp>
      <p:sp>
        <p:nvSpPr>
          <p:cNvPr id="16" name="Shape 14"/>
          <p:cNvSpPr/>
          <p:nvPr/>
        </p:nvSpPr>
        <p:spPr>
          <a:xfrm>
            <a:off x="6208776" y="3886200"/>
            <a:ext cx="5385816" cy="2194560"/>
          </a:xfrm>
          <a:prstGeom prst="roundRect">
            <a:avLst>
              <a:gd name="adj" fmla="val 2917"/>
            </a:avLst>
          </a:prstGeom>
          <a:solidFill>
            <a:srgbClr val="F5F6F8"/>
          </a:solidFill>
          <a:ln w="12700">
            <a:solidFill>
              <a:srgbClr val="E3E6EB"/>
            </a:solidFill>
            <a:prstDash val="solid"/>
          </a:ln>
        </p:spPr>
      </p:sp>
      <p:sp>
        <p:nvSpPr>
          <p:cNvPr id="17" name="Shape 15"/>
          <p:cNvSpPr/>
          <p:nvPr/>
        </p:nvSpPr>
        <p:spPr>
          <a:xfrm>
            <a:off x="6528816" y="4270248"/>
            <a:ext cx="128016" cy="128016"/>
          </a:xfrm>
          <a:prstGeom prst="ellipse">
            <a:avLst/>
          </a:prstGeom>
          <a:solidFill>
            <a:srgbClr val="2C4D7A"/>
          </a:solidFill>
          <a:ln/>
        </p:spPr>
      </p:sp>
      <p:sp>
        <p:nvSpPr>
          <p:cNvPr id="18" name="Text 16"/>
          <p:cNvSpPr/>
          <p:nvPr/>
        </p:nvSpPr>
        <p:spPr>
          <a:xfrm>
            <a:off x="6775704" y="4160520"/>
            <a:ext cx="4572000" cy="347472"/>
          </a:xfrm>
          <a:prstGeom prst="rect">
            <a:avLst/>
          </a:prstGeom>
          <a:noFill/>
          <a:ln/>
        </p:spPr>
        <p:txBody>
          <a:bodyPr wrap="square" lIns="0" tIns="0" rIns="0" bIns="0" rtlCol="0" anchor="ctr"/>
          <a:lstStyle/>
          <a:p>
            <a:pPr indent="0" marL="0">
              <a:buNone/>
            </a:pPr>
            <a:r>
              <a:rPr lang="en-US" sz="1400" b="1" dirty="0">
                <a:solidFill>
                  <a:srgbClr val="1A2332"/>
                </a:solidFill>
                <a:latin typeface="Segoe UI" pitchFamily="34" charset="0"/>
                <a:ea typeface="Segoe UI" pitchFamily="34" charset="-122"/>
                <a:cs typeface="Segoe UI" pitchFamily="34" charset="-120"/>
              </a:rPr>
              <a:t>Tested</a:t>
            </a:r>
            <a:endParaRPr lang="en-US" sz="1400" dirty="0"/>
          </a:p>
        </p:txBody>
      </p:sp>
      <p:sp>
        <p:nvSpPr>
          <p:cNvPr id="19" name="Text 17"/>
          <p:cNvSpPr/>
          <p:nvPr/>
        </p:nvSpPr>
        <p:spPr>
          <a:xfrm>
            <a:off x="6528816" y="4636008"/>
            <a:ext cx="4754880" cy="1280160"/>
          </a:xfrm>
          <a:prstGeom prst="rect">
            <a:avLst/>
          </a:prstGeom>
          <a:noFill/>
          <a:ln/>
        </p:spPr>
        <p:txBody>
          <a:bodyPr wrap="square" lIns="0" tIns="0" rIns="0" bIns="0" rtlCol="0" anchor="t"/>
          <a:lstStyle/>
          <a:p>
            <a:pPr indent="0" marL="0">
              <a:lnSpc>
                <a:spcPct val="115000"/>
              </a:lnSpc>
              <a:buNone/>
            </a:pPr>
            <a:r>
              <a:rPr lang="en-US" sz="1100" dirty="0">
                <a:solidFill>
                  <a:srgbClr val="5A6478"/>
                </a:solidFill>
                <a:latin typeface="Segoe UI" pitchFamily="34" charset="0"/>
                <a:ea typeface="Segoe UI" pitchFamily="34" charset="-122"/>
                <a:cs typeface="Segoe UI" pitchFamily="34" charset="-120"/>
              </a:rPr>
              <a:t>An automated test suite runs on every change. Nothing ships on a red build.</a:t>
            </a:r>
            <a:endParaRPr lang="en-US" sz="1100" dirty="0"/>
          </a:p>
        </p:txBody>
      </p:sp>
      <p:sp>
        <p:nvSpPr>
          <p:cNvPr id="20" name="Text 18"/>
          <p:cNvSpPr/>
          <p:nvPr/>
        </p:nvSpPr>
        <p:spPr>
          <a:xfrm>
            <a:off x="594360" y="6510528"/>
            <a:ext cx="4572000" cy="219456"/>
          </a:xfrm>
          <a:prstGeom prst="rect">
            <a:avLst/>
          </a:prstGeom>
          <a:noFill/>
          <a:ln/>
        </p:spPr>
        <p:txBody>
          <a:bodyPr wrap="square" lIns="0" tIns="0" rIns="0" bIns="0" rtlCol="0" anchor="ctr"/>
          <a:lstStyle/>
          <a:p>
            <a:pPr algn="l" indent="0" marL="0">
              <a:buNone/>
            </a:pPr>
            <a:r>
              <a:rPr lang="en-US" sz="800" dirty="0">
                <a:solidFill>
                  <a:srgbClr val="5A6478"/>
                </a:solidFill>
                <a:latin typeface="Segoe UI" pitchFamily="34" charset="0"/>
                <a:ea typeface="Segoe UI" pitchFamily="34" charset="-122"/>
                <a:cs typeface="Segoe UI" pitchFamily="34" charset="-120"/>
              </a:rPr>
              <a:t>Monte Carlo cost risk analysis</a:t>
            </a:r>
            <a:endParaRPr lang="en-US" sz="800" dirty="0"/>
          </a:p>
        </p:txBody>
      </p:sp>
      <p:sp>
        <p:nvSpPr>
          <p:cNvPr id="21" name="Text 19"/>
          <p:cNvSpPr/>
          <p:nvPr/>
        </p:nvSpPr>
        <p:spPr>
          <a:xfrm>
            <a:off x="11228832" y="6510528"/>
            <a:ext cx="365760" cy="219456"/>
          </a:xfrm>
          <a:prstGeom prst="rect">
            <a:avLst/>
          </a:prstGeom>
          <a:noFill/>
          <a:ln/>
        </p:spPr>
        <p:txBody>
          <a:bodyPr wrap="square" lIns="0" tIns="0" rIns="0" bIns="0" rtlCol="0" anchor="ctr"/>
          <a:lstStyle/>
          <a:p>
            <a:pPr algn="r" indent="0" marL="0">
              <a:buNone/>
            </a:pPr>
            <a:r>
              <a:rPr lang="en-US" sz="800" dirty="0">
                <a:solidFill>
                  <a:srgbClr val="5A6478"/>
                </a:solidFill>
                <a:latin typeface="Segoe UI" pitchFamily="34" charset="0"/>
                <a:ea typeface="Segoe UI" pitchFamily="34" charset="-122"/>
                <a:cs typeface="Segoe UI" pitchFamily="34" charset="-120"/>
              </a:rPr>
              <a:t>13</a:t>
            </a:r>
            <a:endParaRPr lang="en-US" sz="8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14">
    <p:bg>
      <p:bgPr>
        <a:solidFill>
          <a:srgbClr val="1A2332"/>
        </a:solidFill>
      </p:bgPr>
    </p:bg>
    <p:spTree>
      <p:nvGrpSpPr>
        <p:cNvPr id="1" name=""/>
        <p:cNvGrpSpPr/>
        <p:nvPr/>
      </p:nvGrpSpPr>
      <p:grpSpPr>
        <a:xfrm>
          <a:off x="0" y="0"/>
          <a:ext cx="0" cy="0"/>
          <a:chOff x="0" y="0"/>
          <a:chExt cx="0" cy="0"/>
        </a:xfrm>
      </p:grpSpPr>
      <p:sp>
        <p:nvSpPr>
          <p:cNvPr id="2" name="Text 0"/>
          <p:cNvSpPr/>
          <p:nvPr/>
        </p:nvSpPr>
        <p:spPr>
          <a:xfrm>
            <a:off x="822960" y="502920"/>
            <a:ext cx="10058400" cy="274320"/>
          </a:xfrm>
          <a:prstGeom prst="rect">
            <a:avLst/>
          </a:prstGeom>
          <a:noFill/>
          <a:ln/>
        </p:spPr>
        <p:txBody>
          <a:bodyPr wrap="square" lIns="0" tIns="0" rIns="0" bIns="0" rtlCol="0" anchor="ctr"/>
          <a:lstStyle/>
          <a:p>
            <a:pPr indent="0" marL="0">
              <a:buNone/>
            </a:pPr>
            <a:r>
              <a:rPr lang="en-US" sz="1050" b="1" spc="300" kern="0" dirty="0">
                <a:solidFill>
                  <a:srgbClr val="9DB2CC"/>
                </a:solidFill>
                <a:latin typeface="Segoe UI" pitchFamily="34" charset="0"/>
                <a:ea typeface="Segoe UI" pitchFamily="34" charset="-122"/>
                <a:cs typeface="Segoe UI" pitchFamily="34" charset="-120"/>
              </a:rPr>
              <a:t>IN SUMMARY</a:t>
            </a:r>
            <a:endParaRPr lang="en-US" sz="1050" dirty="0"/>
          </a:p>
        </p:txBody>
      </p:sp>
      <p:sp>
        <p:nvSpPr>
          <p:cNvPr id="3" name="Text 1"/>
          <p:cNvSpPr/>
          <p:nvPr/>
        </p:nvSpPr>
        <p:spPr>
          <a:xfrm>
            <a:off x="822960" y="804672"/>
            <a:ext cx="10515600" cy="502920"/>
          </a:xfrm>
          <a:prstGeom prst="rect">
            <a:avLst/>
          </a:prstGeom>
          <a:noFill/>
          <a:ln/>
        </p:spPr>
        <p:txBody>
          <a:bodyPr wrap="square" lIns="0" tIns="0" rIns="0" bIns="0" rtlCol="0" anchor="ctr"/>
          <a:lstStyle/>
          <a:p>
            <a:pPr indent="0" marL="0">
              <a:buNone/>
            </a:pPr>
            <a:r>
              <a:rPr lang="en-US" sz="2500" b="1" dirty="0">
                <a:solidFill>
                  <a:srgbClr val="FFFFFF"/>
                </a:solidFill>
                <a:latin typeface="Segoe UI" pitchFamily="34" charset="0"/>
                <a:ea typeface="Segoe UI" pitchFamily="34" charset="-122"/>
                <a:cs typeface="Segoe UI" pitchFamily="34" charset="-120"/>
              </a:rPr>
              <a:t>Evidence-based contingency from a living risk register</a:t>
            </a:r>
            <a:endParaRPr lang="en-US" sz="2500" dirty="0"/>
          </a:p>
        </p:txBody>
      </p:sp>
      <p:sp>
        <p:nvSpPr>
          <p:cNvPr id="4" name="Shape 2"/>
          <p:cNvSpPr/>
          <p:nvPr/>
        </p:nvSpPr>
        <p:spPr>
          <a:xfrm>
            <a:off x="822960" y="1965960"/>
            <a:ext cx="384048" cy="384048"/>
          </a:xfrm>
          <a:prstGeom prst="ellipse">
            <a:avLst/>
          </a:prstGeom>
          <a:solidFill>
            <a:srgbClr val="2C4D7A"/>
          </a:solidFill>
          <a:ln/>
        </p:spPr>
      </p:sp>
      <p:sp>
        <p:nvSpPr>
          <p:cNvPr id="5" name="Text 3"/>
          <p:cNvSpPr/>
          <p:nvPr/>
        </p:nvSpPr>
        <p:spPr>
          <a:xfrm>
            <a:off x="822960" y="1956816"/>
            <a:ext cx="384048" cy="384048"/>
          </a:xfrm>
          <a:prstGeom prst="rect">
            <a:avLst/>
          </a:prstGeom>
          <a:noFill/>
          <a:ln/>
        </p:spPr>
        <p:txBody>
          <a:bodyPr wrap="square" lIns="0" tIns="0" rIns="0" bIns="0" rtlCol="0" anchor="ctr"/>
          <a:lstStyle/>
          <a:p>
            <a:pPr algn="ctr" indent="0" marL="0">
              <a:buNone/>
            </a:pPr>
            <a:r>
              <a:rPr lang="en-US" sz="1400" b="1" dirty="0">
                <a:solidFill>
                  <a:srgbClr val="FFFFFF"/>
                </a:solidFill>
                <a:latin typeface="Segoe UI" pitchFamily="34" charset="0"/>
                <a:ea typeface="Segoe UI" pitchFamily="34" charset="-122"/>
                <a:cs typeface="Segoe UI" pitchFamily="34" charset="-120"/>
              </a:rPr>
              <a:t>1</a:t>
            </a:r>
            <a:endParaRPr lang="en-US" sz="1400" dirty="0"/>
          </a:p>
        </p:txBody>
      </p:sp>
      <p:sp>
        <p:nvSpPr>
          <p:cNvPr id="6" name="Text 4"/>
          <p:cNvSpPr/>
          <p:nvPr/>
        </p:nvSpPr>
        <p:spPr>
          <a:xfrm>
            <a:off x="1417320" y="1938528"/>
            <a:ext cx="5852160" cy="365760"/>
          </a:xfrm>
          <a:prstGeom prst="rect">
            <a:avLst/>
          </a:prstGeom>
          <a:noFill/>
          <a:ln/>
        </p:spPr>
        <p:txBody>
          <a:bodyPr wrap="square" lIns="0" tIns="0" rIns="0" bIns="0" rtlCol="0" anchor="ctr"/>
          <a:lstStyle/>
          <a:p>
            <a:pPr indent="0" marL="0">
              <a:buNone/>
            </a:pPr>
            <a:r>
              <a:rPr lang="en-US" sz="1450" b="1" dirty="0">
                <a:solidFill>
                  <a:srgbClr val="FFFFFF"/>
                </a:solidFill>
                <a:latin typeface="Segoe UI" pitchFamily="34" charset="0"/>
                <a:ea typeface="Segoe UI" pitchFamily="34" charset="-122"/>
                <a:cs typeface="Segoe UI" pitchFamily="34" charset="-120"/>
              </a:rPr>
              <a:t>One curve, three answers</a:t>
            </a:r>
            <a:endParaRPr lang="en-US" sz="1450" dirty="0"/>
          </a:p>
        </p:txBody>
      </p:sp>
      <p:sp>
        <p:nvSpPr>
          <p:cNvPr id="7" name="Text 5"/>
          <p:cNvSpPr/>
          <p:nvPr/>
        </p:nvSpPr>
        <p:spPr>
          <a:xfrm>
            <a:off x="1417320" y="2350008"/>
            <a:ext cx="5852160" cy="640080"/>
          </a:xfrm>
          <a:prstGeom prst="rect">
            <a:avLst/>
          </a:prstGeom>
          <a:noFill/>
          <a:ln/>
        </p:spPr>
        <p:txBody>
          <a:bodyPr wrap="square" lIns="0" tIns="0" rIns="0" bIns="0" rtlCol="0" anchor="t"/>
          <a:lstStyle/>
          <a:p>
            <a:pPr indent="0" marL="0">
              <a:lnSpc>
                <a:spcPct val="112000"/>
              </a:lnSpc>
              <a:buNone/>
            </a:pPr>
            <a:r>
              <a:rPr lang="en-US" sz="1100" dirty="0">
                <a:solidFill>
                  <a:srgbClr val="C3CBD8"/>
                </a:solidFill>
                <a:latin typeface="Segoe UI" pitchFamily="34" charset="0"/>
                <a:ea typeface="Segoe UI" pitchFamily="34" charset="-122"/>
                <a:cs typeface="Segoe UI" pitchFamily="34" charset="-120"/>
              </a:rPr>
              <a:t>A realistic cost range, an evidence-based contingency, and a ranked list of the risks that matter.</a:t>
            </a:r>
            <a:endParaRPr lang="en-US" sz="1100" dirty="0"/>
          </a:p>
        </p:txBody>
      </p:sp>
      <p:sp>
        <p:nvSpPr>
          <p:cNvPr id="8" name="Shape 6"/>
          <p:cNvSpPr/>
          <p:nvPr/>
        </p:nvSpPr>
        <p:spPr>
          <a:xfrm>
            <a:off x="822960" y="3200400"/>
            <a:ext cx="384048" cy="384048"/>
          </a:xfrm>
          <a:prstGeom prst="ellipse">
            <a:avLst/>
          </a:prstGeom>
          <a:solidFill>
            <a:srgbClr val="2C4D7A"/>
          </a:solidFill>
          <a:ln/>
        </p:spPr>
      </p:sp>
      <p:sp>
        <p:nvSpPr>
          <p:cNvPr id="9" name="Text 7"/>
          <p:cNvSpPr/>
          <p:nvPr/>
        </p:nvSpPr>
        <p:spPr>
          <a:xfrm>
            <a:off x="822960" y="3191256"/>
            <a:ext cx="384048" cy="384048"/>
          </a:xfrm>
          <a:prstGeom prst="rect">
            <a:avLst/>
          </a:prstGeom>
          <a:noFill/>
          <a:ln/>
        </p:spPr>
        <p:txBody>
          <a:bodyPr wrap="square" lIns="0" tIns="0" rIns="0" bIns="0" rtlCol="0" anchor="ctr"/>
          <a:lstStyle/>
          <a:p>
            <a:pPr algn="ctr" indent="0" marL="0">
              <a:buNone/>
            </a:pPr>
            <a:r>
              <a:rPr lang="en-US" sz="1400" b="1" dirty="0">
                <a:solidFill>
                  <a:srgbClr val="FFFFFF"/>
                </a:solidFill>
                <a:latin typeface="Segoe UI" pitchFamily="34" charset="0"/>
                <a:ea typeface="Segoe UI" pitchFamily="34" charset="-122"/>
                <a:cs typeface="Segoe UI" pitchFamily="34" charset="-120"/>
              </a:rPr>
              <a:t>2</a:t>
            </a:r>
            <a:endParaRPr lang="en-US" sz="1400" dirty="0"/>
          </a:p>
        </p:txBody>
      </p:sp>
      <p:sp>
        <p:nvSpPr>
          <p:cNvPr id="10" name="Text 8"/>
          <p:cNvSpPr/>
          <p:nvPr/>
        </p:nvSpPr>
        <p:spPr>
          <a:xfrm>
            <a:off x="1417320" y="3172968"/>
            <a:ext cx="5852160" cy="365760"/>
          </a:xfrm>
          <a:prstGeom prst="rect">
            <a:avLst/>
          </a:prstGeom>
          <a:noFill/>
          <a:ln/>
        </p:spPr>
        <p:txBody>
          <a:bodyPr wrap="square" lIns="0" tIns="0" rIns="0" bIns="0" rtlCol="0" anchor="ctr"/>
          <a:lstStyle/>
          <a:p>
            <a:pPr indent="0" marL="0">
              <a:buNone/>
            </a:pPr>
            <a:r>
              <a:rPr lang="en-US" sz="1450" b="1" dirty="0">
                <a:solidFill>
                  <a:srgbClr val="FFFFFF"/>
                </a:solidFill>
                <a:latin typeface="Segoe UI" pitchFamily="34" charset="0"/>
                <a:ea typeface="Segoe UI" pitchFamily="34" charset="-122"/>
                <a:cs typeface="Segoe UI" pitchFamily="34" charset="-120"/>
              </a:rPr>
              <a:t>Behaviour lives in the register</a:t>
            </a:r>
            <a:endParaRPr lang="en-US" sz="1450" dirty="0"/>
          </a:p>
        </p:txBody>
      </p:sp>
      <p:sp>
        <p:nvSpPr>
          <p:cNvPr id="11" name="Text 9"/>
          <p:cNvSpPr/>
          <p:nvPr/>
        </p:nvSpPr>
        <p:spPr>
          <a:xfrm>
            <a:off x="1417320" y="3584448"/>
            <a:ext cx="5852160" cy="640080"/>
          </a:xfrm>
          <a:prstGeom prst="rect">
            <a:avLst/>
          </a:prstGeom>
          <a:noFill/>
          <a:ln/>
        </p:spPr>
        <p:txBody>
          <a:bodyPr wrap="square" lIns="0" tIns="0" rIns="0" bIns="0" rtlCol="0" anchor="t"/>
          <a:lstStyle/>
          <a:p>
            <a:pPr indent="0" marL="0">
              <a:lnSpc>
                <a:spcPct val="112000"/>
              </a:lnSpc>
              <a:buNone/>
            </a:pPr>
            <a:r>
              <a:rPr lang="en-US" sz="1100" dirty="0">
                <a:solidFill>
                  <a:srgbClr val="C3CBD8"/>
                </a:solidFill>
                <a:latin typeface="Segoe UI" pitchFamily="34" charset="0"/>
                <a:ea typeface="Segoe UI" pitchFamily="34" charset="-122"/>
                <a:cs typeface="Segoe UI" pitchFamily="34" charset="-120"/>
              </a:rPr>
              <a:t>Correlation, chaining, recurrence and ownership are inputs a risk team can see and change.</a:t>
            </a:r>
            <a:endParaRPr lang="en-US" sz="1100" dirty="0"/>
          </a:p>
        </p:txBody>
      </p:sp>
      <p:sp>
        <p:nvSpPr>
          <p:cNvPr id="12" name="Shape 10"/>
          <p:cNvSpPr/>
          <p:nvPr/>
        </p:nvSpPr>
        <p:spPr>
          <a:xfrm>
            <a:off x="822960" y="4434840"/>
            <a:ext cx="384048" cy="384048"/>
          </a:xfrm>
          <a:prstGeom prst="ellipse">
            <a:avLst/>
          </a:prstGeom>
          <a:solidFill>
            <a:srgbClr val="2C4D7A"/>
          </a:solidFill>
          <a:ln/>
        </p:spPr>
      </p:sp>
      <p:sp>
        <p:nvSpPr>
          <p:cNvPr id="13" name="Text 11"/>
          <p:cNvSpPr/>
          <p:nvPr/>
        </p:nvSpPr>
        <p:spPr>
          <a:xfrm>
            <a:off x="822960" y="4425696"/>
            <a:ext cx="384048" cy="384048"/>
          </a:xfrm>
          <a:prstGeom prst="rect">
            <a:avLst/>
          </a:prstGeom>
          <a:noFill/>
          <a:ln/>
        </p:spPr>
        <p:txBody>
          <a:bodyPr wrap="square" lIns="0" tIns="0" rIns="0" bIns="0" rtlCol="0" anchor="ctr"/>
          <a:lstStyle/>
          <a:p>
            <a:pPr algn="ctr" indent="0" marL="0">
              <a:buNone/>
            </a:pPr>
            <a:r>
              <a:rPr lang="en-US" sz="1400" b="1" dirty="0">
                <a:solidFill>
                  <a:srgbClr val="FFFFFF"/>
                </a:solidFill>
                <a:latin typeface="Segoe UI" pitchFamily="34" charset="0"/>
                <a:ea typeface="Segoe UI" pitchFamily="34" charset="-122"/>
                <a:cs typeface="Segoe UI" pitchFamily="34" charset="-120"/>
              </a:rPr>
              <a:t>3</a:t>
            </a:r>
            <a:endParaRPr lang="en-US" sz="1400" dirty="0"/>
          </a:p>
        </p:txBody>
      </p:sp>
      <p:sp>
        <p:nvSpPr>
          <p:cNvPr id="14" name="Text 12"/>
          <p:cNvSpPr/>
          <p:nvPr/>
        </p:nvSpPr>
        <p:spPr>
          <a:xfrm>
            <a:off x="1417320" y="4407408"/>
            <a:ext cx="5852160" cy="365760"/>
          </a:xfrm>
          <a:prstGeom prst="rect">
            <a:avLst/>
          </a:prstGeom>
          <a:noFill/>
          <a:ln/>
        </p:spPr>
        <p:txBody>
          <a:bodyPr wrap="square" lIns="0" tIns="0" rIns="0" bIns="0" rtlCol="0" anchor="ctr"/>
          <a:lstStyle/>
          <a:p>
            <a:pPr indent="0" marL="0">
              <a:buNone/>
            </a:pPr>
            <a:r>
              <a:rPr lang="en-US" sz="1450" b="1" dirty="0">
                <a:solidFill>
                  <a:srgbClr val="FFFFFF"/>
                </a:solidFill>
                <a:latin typeface="Segoe UI" pitchFamily="34" charset="0"/>
                <a:ea typeface="Segoe UI" pitchFamily="34" charset="-122"/>
                <a:cs typeface="Segoe UI" pitchFamily="34" charset="-120"/>
              </a:rPr>
              <a:t>Auditable end to end</a:t>
            </a:r>
            <a:endParaRPr lang="en-US" sz="1450" dirty="0"/>
          </a:p>
        </p:txBody>
      </p:sp>
      <p:sp>
        <p:nvSpPr>
          <p:cNvPr id="15" name="Text 13"/>
          <p:cNvSpPr/>
          <p:nvPr/>
        </p:nvSpPr>
        <p:spPr>
          <a:xfrm>
            <a:off x="1417320" y="4818888"/>
            <a:ext cx="5852160" cy="640080"/>
          </a:xfrm>
          <a:prstGeom prst="rect">
            <a:avLst/>
          </a:prstGeom>
          <a:noFill/>
          <a:ln/>
        </p:spPr>
        <p:txBody>
          <a:bodyPr wrap="square" lIns="0" tIns="0" rIns="0" bIns="0" rtlCol="0" anchor="t"/>
          <a:lstStyle/>
          <a:p>
            <a:pPr indent="0" marL="0">
              <a:lnSpc>
                <a:spcPct val="112000"/>
              </a:lnSpc>
              <a:buNone/>
            </a:pPr>
            <a:r>
              <a:rPr lang="en-US" sz="1100" dirty="0">
                <a:solidFill>
                  <a:srgbClr val="C3CBD8"/>
                </a:solidFill>
                <a:latin typeface="Segoe UI" pitchFamily="34" charset="0"/>
                <a:ea typeface="Segoe UI" pitchFamily="34" charset="-122"/>
                <a:cs typeface="Segoe UI" pitchFamily="34" charset="-120"/>
              </a:rPr>
              <a:t>Deterministic cross-check, single-run inspector, and seeded reproducible outputs.</a:t>
            </a:r>
            <a:endParaRPr lang="en-US" sz="1100" dirty="0"/>
          </a:p>
        </p:txBody>
      </p:sp>
      <p:sp>
        <p:nvSpPr>
          <p:cNvPr id="16" name="Shape 14"/>
          <p:cNvSpPr/>
          <p:nvPr/>
        </p:nvSpPr>
        <p:spPr>
          <a:xfrm>
            <a:off x="7818120" y="1965960"/>
            <a:ext cx="3657600" cy="3063240"/>
          </a:xfrm>
          <a:prstGeom prst="roundRect">
            <a:avLst>
              <a:gd name="adj" fmla="val 2090"/>
            </a:avLst>
          </a:prstGeom>
          <a:solidFill>
            <a:srgbClr val="232F42"/>
          </a:solidFill>
          <a:ln w="12700">
            <a:solidFill>
              <a:srgbClr val="34435C"/>
            </a:solidFill>
            <a:prstDash val="solid"/>
          </a:ln>
        </p:spPr>
      </p:sp>
      <p:sp>
        <p:nvSpPr>
          <p:cNvPr id="17" name="Text 15"/>
          <p:cNvSpPr/>
          <p:nvPr/>
        </p:nvSpPr>
        <p:spPr>
          <a:xfrm>
            <a:off x="8138160" y="2240280"/>
            <a:ext cx="3017520" cy="256032"/>
          </a:xfrm>
          <a:prstGeom prst="rect">
            <a:avLst/>
          </a:prstGeom>
          <a:noFill/>
          <a:ln/>
        </p:spPr>
        <p:txBody>
          <a:bodyPr wrap="square" lIns="0" tIns="0" rIns="0" bIns="0" rtlCol="0" anchor="ctr"/>
          <a:lstStyle/>
          <a:p>
            <a:pPr indent="0" marL="0">
              <a:buNone/>
            </a:pPr>
            <a:r>
              <a:rPr lang="en-US" sz="950" b="1" spc="250" kern="0" dirty="0">
                <a:solidFill>
                  <a:srgbClr val="9DB2CC"/>
                </a:solidFill>
                <a:latin typeface="Segoe UI" pitchFamily="34" charset="0"/>
                <a:ea typeface="Segoe UI" pitchFamily="34" charset="-122"/>
                <a:cs typeface="Segoe UI" pitchFamily="34" charset="-120"/>
              </a:rPr>
              <a:t>THE TWO ARMS</a:t>
            </a:r>
            <a:endParaRPr lang="en-US" sz="950" dirty="0"/>
          </a:p>
        </p:txBody>
      </p:sp>
      <p:sp>
        <p:nvSpPr>
          <p:cNvPr id="18" name="Text 16"/>
          <p:cNvSpPr/>
          <p:nvPr/>
        </p:nvSpPr>
        <p:spPr>
          <a:xfrm>
            <a:off x="8138160" y="2606040"/>
            <a:ext cx="3017520" cy="2286000"/>
          </a:xfrm>
          <a:prstGeom prst="rect">
            <a:avLst/>
          </a:prstGeom>
          <a:noFill/>
          <a:ln/>
        </p:spPr>
        <p:txBody>
          <a:bodyPr wrap="square" lIns="0" tIns="0" rIns="0" bIns="0" rtlCol="0" anchor="t"/>
          <a:lstStyle/>
          <a:p>
            <a:pPr indent="0" marL="0">
              <a:lnSpc>
                <a:spcPct val="115000"/>
              </a:lnSpc>
              <a:spcAft>
                <a:spcPts val="1000"/>
              </a:spcAft>
              <a:buNone/>
            </a:pPr>
            <a:r>
              <a:rPr lang="en-US" sz="1150" b="1" dirty="0">
                <a:solidFill>
                  <a:srgbClr val="FFFFFF"/>
                </a:solidFill>
                <a:latin typeface="Segoe UI" pitchFamily="34" charset="0"/>
                <a:ea typeface="Segoe UI" pitchFamily="34" charset="-122"/>
                <a:cs typeface="Segoe UI" pitchFamily="34" charset="-120"/>
              </a:rPr>
              <a:t>This deck is the cost arm.</a:t>
            </a:r>
            <a:endParaRPr lang="en-US" sz="1150" dirty="0"/>
          </a:p>
          <a:p>
            <a:pPr indent="0" marL="0">
              <a:lnSpc>
                <a:spcPct val="115000"/>
              </a:lnSpc>
              <a:spcAft>
                <a:spcPts val="1000"/>
              </a:spcAft>
              <a:buNone/>
            </a:pPr>
            <a:r>
              <a:rPr lang="en-US" sz="1150" dirty="0">
                <a:solidFill>
                  <a:srgbClr val="C3CBD8"/>
                </a:solidFill>
                <a:latin typeface="Segoe UI" pitchFamily="34" charset="0"/>
                <a:ea typeface="Segoe UI" pitchFamily="34" charset="-122"/>
                <a:cs typeface="Segoe UI" pitchFamily="34" charset="-120"/>
              </a:rPr>
              <a:t>The companion deck forecasts the schedule: the P80 finish date.</a:t>
            </a:r>
            <a:endParaRPr lang="en-US" sz="1150" dirty="0"/>
          </a:p>
          <a:p>
            <a:pPr indent="0" marL="0">
              <a:lnSpc>
                <a:spcPct val="115000"/>
              </a:lnSpc>
              <a:spcAft>
                <a:spcPts val="1000"/>
              </a:spcAft>
              <a:buNone/>
            </a:pPr>
            <a:r>
              <a:rPr lang="en-US" sz="1150" dirty="0">
                <a:solidFill>
                  <a:srgbClr val="C3CBD8"/>
                </a:solidFill>
                <a:latin typeface="Segoe UI" pitchFamily="34" charset="0"/>
                <a:ea typeface="Segoe UI" pitchFamily="34" charset="-122"/>
                <a:cs typeface="Segoe UI" pitchFamily="34" charset="-120"/>
              </a:rPr>
              <a:t>The two can be sampled jointly, one register, one auditable engine.</a:t>
            </a:r>
            <a:endParaRPr lang="en-US" sz="1150" dirty="0"/>
          </a:p>
        </p:txBody>
      </p:sp>
      <p:sp>
        <p:nvSpPr>
          <p:cNvPr id="19" name="Text 17"/>
          <p:cNvSpPr/>
          <p:nvPr/>
        </p:nvSpPr>
        <p:spPr>
          <a:xfrm>
            <a:off x="822960" y="6309360"/>
            <a:ext cx="7315200" cy="274320"/>
          </a:xfrm>
          <a:prstGeom prst="rect">
            <a:avLst/>
          </a:prstGeom>
          <a:noFill/>
          <a:ln/>
        </p:spPr>
        <p:txBody>
          <a:bodyPr wrap="square" lIns="0" tIns="0" rIns="0" bIns="0" rtlCol="0" anchor="ctr"/>
          <a:lstStyle/>
          <a:p>
            <a:pPr indent="0" marL="0">
              <a:buNone/>
            </a:pPr>
            <a:r>
              <a:rPr lang="en-US" sz="1000" dirty="0">
                <a:solidFill>
                  <a:srgbClr val="8593A8"/>
                </a:solidFill>
                <a:latin typeface="Segoe UI" pitchFamily="34" charset="0"/>
                <a:ea typeface="Segoe UI" pitchFamily="34" charset="-122"/>
                <a:cs typeface="Segoe UI" pitchFamily="34" charset="-120"/>
              </a:rPr>
              <a:t>SJP Consulting · CBL Analytics    |    July 2026</a:t>
            </a:r>
            <a:endParaRPr lang="en-US" sz="100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Segoe UI"/>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Segoe U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(16:9)</PresentationFormat>
  <Paragraphs>0</Paragraphs>
  <Slides>14</Slides>
  <Notes>14</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14</vt:i4>
      </vt:variant>
    </vt:vector>
  </HeadingPairs>
  <TitlesOfParts>
    <vt:vector size="17" baseType="lpstr">
      <vt:lpstr>Arial</vt:lpstr>
      <vt:lpstr>Calibri</vt: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PptxGenJS</cp:lastModifiedBy>
  <cp:revision>1</cp:revision>
  <dcterms:created xsi:type="dcterms:W3CDTF">2026-07-11T00:15:00Z</dcterms:created>
  <dcterms:modified xsi:type="dcterms:W3CDTF">2026-07-11T00:15:00Z</dcterms:modified>
</cp:coreProperties>
</file>